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64" r:id="rId6"/>
    <p:sldId id="266" r:id="rId7"/>
    <p:sldId id="258" r:id="rId8"/>
    <p:sldId id="270" r:id="rId9"/>
    <p:sldId id="267" r:id="rId10"/>
    <p:sldId id="268" r:id="rId11"/>
    <p:sldId id="269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1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0" r:id="rId34"/>
    <p:sldId id="293" r:id="rId35"/>
    <p:sldId id="294" r:id="rId36"/>
    <p:sldId id="295" r:id="rId37"/>
    <p:sldId id="320" r:id="rId38"/>
    <p:sldId id="321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9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8" r:id="rId61"/>
    <p:sldId id="317" r:id="rId62"/>
    <p:sldId id="319" r:id="rId6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465EC2-2A25-0E5B-EFBA-BE86FD34A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0EC4592-BF93-0DB3-4859-FCD3723F7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AE049C-AB1F-26F4-0842-FB67ABC2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E3D36B-6E66-49D4-D521-BFFA0B50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4E8136-26AF-F427-2250-78C54E72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064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0581FF-141E-446A-E86E-9FECF4AE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1C6040B-3B93-868A-A6F3-F55DDADD2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7BA0AA-A1A5-8E62-AF6D-98FC23402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ACBC756-7D56-B369-4B2F-881E482F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C3677FF-0F4F-54EB-8FF9-4C88D8C5C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258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01192E3-05EC-CB8F-252B-41F348090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BF2EF66-E8D6-8E07-D30F-AC9E6BC85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F144722-2041-03D7-A476-56847416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1F47D20-C97B-9E83-CCDB-05430B06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B755A9A-6D84-B8FC-5052-17CA89FB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389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B792B3-8840-E20E-ED8F-ABB4D2BD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F91EC0-CECF-7739-BF34-FD1F161C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026781-2E0E-6E3C-8323-127E2F5E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7FA8FF7-B4FE-508B-295D-ADCD05B5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E979920-4C19-FA9A-3BE7-64AE02A2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410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838BCB-034A-9D43-4FDF-33BF0385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5EDB6BC-EA28-967F-60A0-6D8E53123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41F68F5-EF3E-2205-52BB-6D5E9FFA9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3BBC56-2B1E-2E03-7166-AA1AAAF1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29493FD-79A9-D3A6-4C4A-3791B944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868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813DC4-F581-D162-653D-B76AF6F9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55DCF4F-8B38-7E4A-A4F0-6DB2EBCAD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803B0A8-327F-1DD5-A5B2-88C78EE7D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C9A52DB-E03E-4321-CC33-2700B138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DCE2FA4-71F8-1AFD-0EE3-3F4007EA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27F239-D13B-45D9-33D1-B6D688FF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514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2B3257-B544-E5CC-EFCB-381C42F7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DFD7C7-1E24-E3A4-EBFC-1B8003DEA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9D24AF-27B5-FB04-40AD-C316741C9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A78C87B-81EA-5488-5D1A-E5772E96A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8981C14-F2A9-2D41-A26B-6AC48782F2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C996077-85C8-CD08-F68F-ED3D554A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EAD21C3-4383-9AB6-6A74-B64299E1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FFA09ED-6BE1-0A0D-775D-7F1401E2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0016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67B0E1-EF4F-35FB-B1D8-DE9E02C9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D4BB680-C21A-7E71-4573-F6BF5263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EB1796D-5573-504E-FF62-2983DC8B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CD4AF63-6179-8D5F-435E-29789C65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71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732627E-D838-0F20-32FC-0C4535AD6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D3D7574-DBCE-BD1A-98C5-39C08DE83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F5CFB42-8BF8-C9D1-DDEF-F767044C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617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8F996F-7ADF-29B1-D593-31C09B5C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A782B1-79ED-D6D5-C3DF-3EEACDFDB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824E03D-E38D-70EE-A07C-0BED513F1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43436C6-AA48-557C-55A9-3A7B2515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66647AA-2230-AD29-451F-838F3EDB8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EA45626-E2C8-5DCA-F601-B33CAD89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326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0D42E7-79ED-27AE-80EC-6BB0A3D79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DC9FFF1-BB27-936A-3AAF-445151541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BF6D87F-89FD-F15B-8C8F-1B781309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0E7BAE-9C12-26C6-B414-484A9165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DA2A7CD-EE06-9E95-4675-96716404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6538DEE-C39D-0B60-0332-BCD9190E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62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t="-2000" r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E81EE3F-8EEC-33AC-37DB-25487BA7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1BD4C1A-142F-C265-CACB-C4AEA5B5A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9C82C9-0476-40A7-E876-D09A8FA013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767D6-FDB8-42BF-8A68-4156B7277C7F}" type="datetimeFigureOut">
              <a:rPr lang="hu-HU" smtClean="0"/>
              <a:t>2024. 05. 19.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B6FCD9B-B312-CE3A-7C81-19574CCAE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A9D6928-451D-7A8E-B0E0-342A673CB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A4473-FFD9-4119-AB00-494AB2E4E3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94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1A9ECA-85B3-78CD-E8E2-7AA86B741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741" y="483171"/>
            <a:ext cx="6368249" cy="2387600"/>
          </a:xfrm>
        </p:spPr>
        <p:txBody>
          <a:bodyPr>
            <a:normAutofit/>
          </a:bodyPr>
          <a:lstStyle/>
          <a:p>
            <a:r>
              <a:rPr lang="hu-HU" sz="5400" b="1" dirty="0" err="1">
                <a:solidFill>
                  <a:srgbClr val="FFC000"/>
                </a:solidFill>
                <a:latin typeface="+mn-lt"/>
              </a:rPr>
              <a:t>Russel’s</a:t>
            </a:r>
            <a:r>
              <a:rPr lang="hu-HU" sz="5400" b="1" dirty="0">
                <a:solidFill>
                  <a:srgbClr val="FFC000"/>
                </a:solidFill>
                <a:latin typeface="+mn-lt"/>
              </a:rPr>
              <a:t> Restaurant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CEA0728-B6E6-FB9D-41CE-FADF8B795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925" y="2870771"/>
            <a:ext cx="9144000" cy="369870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Horror játék </a:t>
            </a:r>
            <a:r>
              <a:rPr lang="hu-HU" b="1" dirty="0" err="1">
                <a:solidFill>
                  <a:srgbClr val="FFC000"/>
                </a:solidFill>
              </a:rPr>
              <a:t>Unity</a:t>
            </a:r>
            <a:r>
              <a:rPr lang="hu-HU" b="1" dirty="0">
                <a:solidFill>
                  <a:srgbClr val="FFC000"/>
                </a:solidFill>
              </a:rPr>
              <a:t>-ben</a:t>
            </a:r>
            <a:br>
              <a:rPr lang="hu-HU" dirty="0">
                <a:solidFill>
                  <a:srgbClr val="FFC000"/>
                </a:solidFill>
              </a:rPr>
            </a:br>
            <a:endParaRPr lang="hu-HU" dirty="0">
              <a:solidFill>
                <a:srgbClr val="FFC000"/>
              </a:solidFill>
            </a:endParaRPr>
          </a:p>
          <a:p>
            <a:endParaRPr lang="hu-HU" dirty="0">
              <a:solidFill>
                <a:srgbClr val="FFC000"/>
              </a:solidFill>
            </a:endParaRPr>
          </a:p>
          <a:p>
            <a:endParaRPr lang="hu-HU" dirty="0">
              <a:solidFill>
                <a:srgbClr val="FFC000"/>
              </a:solidFill>
            </a:endParaRPr>
          </a:p>
          <a:p>
            <a:endParaRPr lang="hu-HU" dirty="0">
              <a:solidFill>
                <a:srgbClr val="FFC000"/>
              </a:solidFill>
            </a:endParaRPr>
          </a:p>
          <a:p>
            <a:br>
              <a:rPr lang="hu-HU" dirty="0">
                <a:solidFill>
                  <a:srgbClr val="FFC000"/>
                </a:solidFill>
              </a:rPr>
            </a:br>
            <a:endParaRPr lang="hu-HU" dirty="0">
              <a:solidFill>
                <a:srgbClr val="FFC000"/>
              </a:solidFill>
            </a:endParaRPr>
          </a:p>
          <a:p>
            <a:endParaRPr lang="hu-HU" sz="1200" dirty="0">
              <a:solidFill>
                <a:srgbClr val="FFC000"/>
              </a:solidFill>
            </a:endParaRPr>
          </a:p>
          <a:p>
            <a:pPr algn="l"/>
            <a:r>
              <a:rPr lang="hu-HU" sz="1200" dirty="0">
                <a:solidFill>
                  <a:srgbClr val="FFC000"/>
                </a:solidFill>
              </a:rPr>
              <a:t>A játékot és az előadást készítette:</a:t>
            </a:r>
            <a:br>
              <a:rPr lang="hu-HU" sz="1200" dirty="0">
                <a:solidFill>
                  <a:srgbClr val="FFC000"/>
                </a:solidFill>
              </a:rPr>
            </a:br>
            <a:r>
              <a:rPr lang="hu-HU" sz="1200" dirty="0">
                <a:solidFill>
                  <a:srgbClr val="FFC000"/>
                </a:solidFill>
              </a:rPr>
              <a:t>Tárkányi Ákos Róbert</a:t>
            </a:r>
            <a:endParaRPr lang="hu-HU" dirty="0">
              <a:solidFill>
                <a:srgbClr val="FFC000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38D92B2-659F-D9E7-013C-D96A95FB0A83}"/>
              </a:ext>
            </a:extLst>
          </p:cNvPr>
          <p:cNvSpPr txBox="1"/>
          <p:nvPr/>
        </p:nvSpPr>
        <p:spPr>
          <a:xfrm>
            <a:off x="2482887" y="1540406"/>
            <a:ext cx="3916680" cy="4893647"/>
          </a:xfrm>
          <a:prstGeom prst="rect">
            <a:avLst/>
          </a:prstGeom>
          <a:solidFill>
            <a:srgbClr val="333333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Tartalom jegyzék: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Játék menete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Projekt létrehozása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Modellek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Textúrák és </a:t>
            </a:r>
            <a:r>
              <a:rPr lang="hu-HU" sz="2400" b="1" dirty="0" err="1">
                <a:solidFill>
                  <a:srgbClr val="FFC000"/>
                </a:solidFill>
              </a:rPr>
              <a:t>material</a:t>
            </a:r>
            <a:r>
              <a:rPr lang="hu-HU" sz="2400" b="1" dirty="0">
                <a:solidFill>
                  <a:srgbClr val="FFC000"/>
                </a:solidFill>
              </a:rPr>
              <a:t>-ok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Optimalizálás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Animációk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Post-</a:t>
            </a:r>
            <a:r>
              <a:rPr lang="hu-HU" sz="2400" b="1" dirty="0" err="1">
                <a:solidFill>
                  <a:srgbClr val="FFC000"/>
                </a:solidFill>
              </a:rPr>
              <a:t>Processing</a:t>
            </a:r>
            <a:endParaRPr lang="hu-HU" sz="2400" b="1" dirty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Részecske Rendszerek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Hangkezelés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A kód a játék mögött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Felhasználói Felület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b="1" dirty="0">
                <a:solidFill>
                  <a:srgbClr val="FFC000"/>
                </a:solidFill>
              </a:rPr>
              <a:t>Záró gondolatok</a:t>
            </a:r>
          </a:p>
        </p:txBody>
      </p:sp>
    </p:spTree>
    <p:extLst>
      <p:ext uri="{BB962C8B-B14F-4D97-AF65-F5344CB8AC3E}">
        <p14:creationId xmlns:p14="http://schemas.microsoft.com/office/powerpoint/2010/main" val="215445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0595 -0.2923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146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Alapvető játékmenet, cél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BC9F4E-A5F7-0C98-1EF9-FB9C3680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88" y="4206368"/>
            <a:ext cx="3982375" cy="228650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Kamerák kezelése</a:t>
            </a:r>
          </a:p>
          <a:p>
            <a:r>
              <a:rPr lang="hu-HU" dirty="0">
                <a:solidFill>
                  <a:schemeClr val="bg1"/>
                </a:solidFill>
              </a:rPr>
              <a:t>Energia-menedzsment</a:t>
            </a:r>
            <a:endParaRPr lang="hu-HU" b="1" dirty="0">
              <a:solidFill>
                <a:schemeClr val="bg1"/>
              </a:solidFill>
            </a:endParaRPr>
          </a:p>
          <a:p>
            <a:r>
              <a:rPr lang="hu-HU" b="1" u="sng" dirty="0">
                <a:solidFill>
                  <a:schemeClr val="bg1"/>
                </a:solidFill>
              </a:rPr>
              <a:t>Ellenfelek távoltartása</a:t>
            </a:r>
          </a:p>
          <a:p>
            <a:r>
              <a:rPr lang="hu-HU" dirty="0">
                <a:solidFill>
                  <a:schemeClr val="bg1"/>
                </a:solidFill>
              </a:rPr>
              <a:t>Túlélés megadott ideig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8891033-84B2-6127-1AEF-C4762EF39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75" y="1245916"/>
            <a:ext cx="7675862" cy="47482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8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Alapvető játékmenet, cél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BC9F4E-A5F7-0C98-1EF9-FB9C3680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88" y="4206368"/>
            <a:ext cx="3982375" cy="228650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Kamerák kezelése</a:t>
            </a:r>
          </a:p>
          <a:p>
            <a:r>
              <a:rPr lang="hu-HU" dirty="0">
                <a:solidFill>
                  <a:schemeClr val="bg1"/>
                </a:solidFill>
              </a:rPr>
              <a:t>Energia-menedzsment</a:t>
            </a:r>
          </a:p>
          <a:p>
            <a:r>
              <a:rPr lang="hu-HU" dirty="0">
                <a:solidFill>
                  <a:schemeClr val="bg1"/>
                </a:solidFill>
              </a:rPr>
              <a:t>Ellenfelek távoltartása</a:t>
            </a:r>
          </a:p>
          <a:p>
            <a:r>
              <a:rPr lang="hu-HU" b="1" u="sng" dirty="0">
                <a:solidFill>
                  <a:schemeClr val="bg1"/>
                </a:solidFill>
              </a:rPr>
              <a:t>Túlélés megadott ideig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224D556-4B70-C626-FF7F-96BD3ABB0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78" y="1344489"/>
            <a:ext cx="7131781" cy="4005132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2040001-0455-85A1-B291-7E7CCE2D99E7}"/>
              </a:ext>
            </a:extLst>
          </p:cNvPr>
          <p:cNvCxnSpPr>
            <a:cxnSpLocks/>
          </p:cNvCxnSpPr>
          <p:nvPr/>
        </p:nvCxnSpPr>
        <p:spPr>
          <a:xfrm flipV="1">
            <a:off x="8034292" y="3260324"/>
            <a:ext cx="0" cy="2226076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85F733F0-9BD0-6374-1AC7-1CAD01E89C20}"/>
              </a:ext>
            </a:extLst>
          </p:cNvPr>
          <p:cNvSpPr txBox="1">
            <a:spLocks/>
          </p:cNvSpPr>
          <p:nvPr/>
        </p:nvSpPr>
        <p:spPr>
          <a:xfrm>
            <a:off x="6986727" y="5513511"/>
            <a:ext cx="1970842" cy="85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000" b="1" dirty="0">
                <a:solidFill>
                  <a:srgbClr val="FF0000"/>
                </a:solidFill>
              </a:rPr>
              <a:t>12pm – 6am</a:t>
            </a:r>
          </a:p>
          <a:p>
            <a:pPr marL="0" indent="0" algn="ctr">
              <a:buNone/>
            </a:pPr>
            <a:r>
              <a:rPr lang="hu-HU" sz="2000" b="1" dirty="0">
                <a:solidFill>
                  <a:schemeClr val="bg1"/>
                </a:solidFill>
              </a:rPr>
              <a:t>5 perc valós idő</a:t>
            </a:r>
          </a:p>
        </p:txBody>
      </p:sp>
    </p:spTree>
    <p:extLst>
      <p:ext uri="{BB962C8B-B14F-4D97-AF65-F5344CB8AC3E}">
        <p14:creationId xmlns:p14="http://schemas.microsoft.com/office/powerpoint/2010/main" val="88954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Főmenü, Beállítások, Játékkezdés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B523DB7-4577-F5CB-30D5-565D66A69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9" y="1088875"/>
            <a:ext cx="9945262" cy="5580000"/>
          </a:xfrm>
          <a:prstGeom prst="rect">
            <a:avLst/>
          </a:prstGeom>
        </p:spPr>
      </p:pic>
      <p:sp>
        <p:nvSpPr>
          <p:cNvPr id="28" name="Téglalap 27">
            <a:extLst>
              <a:ext uri="{FF2B5EF4-FFF2-40B4-BE49-F238E27FC236}">
                <a16:creationId xmlns:a16="http://schemas.microsoft.com/office/drawing/2014/main" id="{1989B2E6-70AA-93B3-CBED-BF24942CED12}"/>
              </a:ext>
            </a:extLst>
          </p:cNvPr>
          <p:cNvSpPr/>
          <p:nvPr/>
        </p:nvSpPr>
        <p:spPr>
          <a:xfrm>
            <a:off x="1607920" y="2825125"/>
            <a:ext cx="1704512" cy="719091"/>
          </a:xfrm>
          <a:prstGeom prst="rect">
            <a:avLst/>
          </a:prstGeom>
          <a:noFill/>
          <a:ln w="6350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2676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Főmenü, Beállítások, Játékkezdés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4B76F3-A8B4-F0B3-D0A1-EA485006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17" y="1044726"/>
            <a:ext cx="9938765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Főmenü, Beállítások, Játékkezdés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B523DB7-4577-F5CB-30D5-565D66A69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9" y="1088875"/>
            <a:ext cx="9945262" cy="55800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953C3773-D4DE-EB8D-6766-D9623483C054}"/>
              </a:ext>
            </a:extLst>
          </p:cNvPr>
          <p:cNvSpPr/>
          <p:nvPr/>
        </p:nvSpPr>
        <p:spPr>
          <a:xfrm>
            <a:off x="1588042" y="5150882"/>
            <a:ext cx="1704512" cy="719091"/>
          </a:xfrm>
          <a:prstGeom prst="rect">
            <a:avLst/>
          </a:prstGeom>
          <a:noFill/>
          <a:ln w="6350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43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Főmenü, Beállítások, Játékkezdés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6A5EC8-7B73-E095-D761-011446A08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7" y="1049972"/>
            <a:ext cx="10001026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Főmenü, Beállítások, Játékkezdés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B523DB7-4577-F5CB-30D5-565D66A69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9" y="1088875"/>
            <a:ext cx="9945262" cy="55800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FB7D7352-BD73-C4D5-A67F-8B17BCFED3E5}"/>
              </a:ext>
            </a:extLst>
          </p:cNvPr>
          <p:cNvSpPr/>
          <p:nvPr/>
        </p:nvSpPr>
        <p:spPr>
          <a:xfrm>
            <a:off x="1578103" y="4385569"/>
            <a:ext cx="1704512" cy="719091"/>
          </a:xfrm>
          <a:prstGeom prst="rect">
            <a:avLst/>
          </a:prstGeom>
          <a:noFill/>
          <a:ln w="6350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019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Főmenü, Beállítások, Játékkezdés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B34405-67D7-34D6-910F-F135852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3963"/>
            <a:ext cx="9912097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5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Főmenü, Beállítások, Játékkezdés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B34405-67D7-34D6-910F-F135852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3963"/>
            <a:ext cx="9912097" cy="558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B1FBFFD-237B-1DAF-FFB4-7FA0FD9BF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8" y="1063963"/>
            <a:ext cx="995544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Főmenü, Beállítások, Játékkezdés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B34405-67D7-34D6-910F-F135852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3963"/>
            <a:ext cx="9912097" cy="558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B1FBFFD-237B-1DAF-FFB4-7FA0FD9BF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8" y="1063963"/>
            <a:ext cx="9955449" cy="55800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5516B5D-1087-FBB3-47B2-CD4DB115B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90" y="1063963"/>
            <a:ext cx="995175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FA6FA340-E00E-3B8C-A06B-D68906812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05" y="1309770"/>
            <a:ext cx="5398868" cy="30687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A56C27-86F2-3F4B-4C5F-5AD70B5B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962" y="405842"/>
            <a:ext cx="5944340" cy="1325563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A játék műfaja, inspiráció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8D02C7-EC62-4413-C8BA-575122938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058" y="4455424"/>
            <a:ext cx="5100961" cy="827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b="1" dirty="0">
                <a:solidFill>
                  <a:schemeClr val="bg1"/>
                </a:solidFill>
              </a:rPr>
              <a:t>A játék műfaja „Belsőnézetes túlélő horror” (</a:t>
            </a:r>
            <a:r>
              <a:rPr lang="hu-HU" sz="2400" b="1" i="1" dirty="0" err="1">
                <a:solidFill>
                  <a:schemeClr val="bg1"/>
                </a:solidFill>
              </a:rPr>
              <a:t>First</a:t>
            </a:r>
            <a:r>
              <a:rPr lang="hu-HU" sz="2400" b="1" i="1" dirty="0">
                <a:solidFill>
                  <a:schemeClr val="bg1"/>
                </a:solidFill>
              </a:rPr>
              <a:t> </a:t>
            </a:r>
            <a:r>
              <a:rPr lang="hu-HU" sz="2400" b="1" i="1" dirty="0" err="1">
                <a:solidFill>
                  <a:schemeClr val="bg1"/>
                </a:solidFill>
              </a:rPr>
              <a:t>Person</a:t>
            </a:r>
            <a:r>
              <a:rPr lang="hu-HU" sz="2400" b="1" i="1" dirty="0">
                <a:solidFill>
                  <a:schemeClr val="bg1"/>
                </a:solidFill>
              </a:rPr>
              <a:t> </a:t>
            </a:r>
            <a:r>
              <a:rPr lang="hu-HU" sz="2400" b="1" i="1" dirty="0" err="1">
                <a:solidFill>
                  <a:schemeClr val="bg1"/>
                </a:solidFill>
              </a:rPr>
              <a:t>Survival</a:t>
            </a:r>
            <a:r>
              <a:rPr lang="hu-HU" sz="2400" b="1" i="1" dirty="0">
                <a:solidFill>
                  <a:schemeClr val="bg1"/>
                </a:solidFill>
              </a:rPr>
              <a:t> Horror</a:t>
            </a:r>
            <a:r>
              <a:rPr lang="hu-HU" sz="24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316159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A játék vége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8F6EFC1-E489-8AC1-1A90-3B267B4289A9}"/>
              </a:ext>
            </a:extLst>
          </p:cNvPr>
          <p:cNvSpPr txBox="1"/>
          <p:nvPr/>
        </p:nvSpPr>
        <p:spPr>
          <a:xfrm>
            <a:off x="838200" y="1438181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játékos sikeresen túlél 5 percet: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D23B240-8834-3ABE-D1E0-5A9A769CC7D8}"/>
              </a:ext>
            </a:extLst>
          </p:cNvPr>
          <p:cNvSpPr txBox="1"/>
          <p:nvPr/>
        </p:nvSpPr>
        <p:spPr>
          <a:xfrm>
            <a:off x="6529109" y="1447057"/>
            <a:ext cx="463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Az egyik ellenfél sikeresen eljut a játékosig: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ADAAB12-91FC-0477-4924-856EEAD83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1" y="2187032"/>
            <a:ext cx="3994951" cy="2483936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E6F21A0-004C-715B-A614-135625171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1" y="2028008"/>
            <a:ext cx="3957222" cy="39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40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6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latin typeface="+mn-lt"/>
              </a:rPr>
              <a:t>A program létrehozása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38BCD50-FD6C-7BB7-EF93-FC870D581F77}"/>
              </a:ext>
            </a:extLst>
          </p:cNvPr>
          <p:cNvSpPr txBox="1"/>
          <p:nvPr/>
        </p:nvSpPr>
        <p:spPr>
          <a:xfrm>
            <a:off x="541538" y="1580223"/>
            <a:ext cx="31133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/>
              <a:t>Unity</a:t>
            </a:r>
            <a:r>
              <a:rPr lang="hu-HU" sz="2000" b="1" dirty="0"/>
              <a:t> verzió: 2020.2.2f1</a:t>
            </a:r>
          </a:p>
          <a:p>
            <a:r>
              <a:rPr lang="hu-HU" sz="2000" b="1" dirty="0"/>
              <a:t>Üres 3D projekt</a:t>
            </a:r>
          </a:p>
          <a:p>
            <a:endParaRPr lang="hu-HU" sz="2000" b="1" dirty="0"/>
          </a:p>
          <a:p>
            <a:endParaRPr lang="hu-HU" sz="2000" b="1" dirty="0"/>
          </a:p>
          <a:p>
            <a:endParaRPr lang="hu-HU" sz="2000" b="1" dirty="0"/>
          </a:p>
          <a:p>
            <a:endParaRPr lang="hu-HU" sz="2000" b="1" dirty="0"/>
          </a:p>
          <a:p>
            <a:r>
              <a:rPr lang="hu-HU" b="1" i="1" dirty="0"/>
              <a:t>(Az így kapott projekt nem tartalmaz semmit, csak egy fényforrást és egy kamera objektumot. Ezek eltávolításra kerültek.)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42A85A5-8A32-D009-354B-FFE7781FB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02" y="1580223"/>
            <a:ext cx="7995560" cy="47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7747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D38BCD50-FD6C-7BB7-EF93-FC870D581F77}"/>
              </a:ext>
            </a:extLst>
          </p:cNvPr>
          <p:cNvSpPr txBox="1"/>
          <p:nvPr/>
        </p:nvSpPr>
        <p:spPr>
          <a:xfrm>
            <a:off x="402454" y="1073757"/>
            <a:ext cx="2163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Első sorban elkészítettem a pályát, a helyszínt ahol az egész játék játszódik.</a:t>
            </a:r>
            <a:endParaRPr lang="hu-HU" b="1" i="1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3FB0CCA4-10D5-C242-363F-1BE98E3EA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47" y="1073757"/>
            <a:ext cx="9223899" cy="48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059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D38BCD50-FD6C-7BB7-EF93-FC870D581F77}"/>
              </a:ext>
            </a:extLst>
          </p:cNvPr>
          <p:cNvSpPr txBox="1"/>
          <p:nvPr/>
        </p:nvSpPr>
        <p:spPr>
          <a:xfrm>
            <a:off x="402454" y="1073757"/>
            <a:ext cx="21631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Első sorban elkészítettem a pályát, a helyszínt ahol az egész játék játszódik.</a:t>
            </a:r>
          </a:p>
          <a:p>
            <a:endParaRPr lang="hu-HU" sz="2000" b="1" i="1" dirty="0"/>
          </a:p>
          <a:p>
            <a:r>
              <a:rPr lang="hu-HU" sz="2000" b="1" i="1" dirty="0"/>
              <a:t>Ezután lemodelleztem a karaktereket. Ehhez a </a:t>
            </a:r>
            <a:r>
              <a:rPr lang="hu-HU" sz="2000" b="1" i="1" dirty="0" err="1"/>
              <a:t>Unity</a:t>
            </a:r>
            <a:r>
              <a:rPr lang="hu-HU" sz="2000" b="1" i="1" dirty="0"/>
              <a:t>-ben lévő alap kocka-modellt használtam, átméretezésekkel és forgatásokkal.</a:t>
            </a:r>
            <a:endParaRPr lang="hu-HU" b="1" i="1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B736634-C24D-1113-4A80-ACB3A681C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6541">
            <a:off x="5096490" y="282205"/>
            <a:ext cx="6670762" cy="3821555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930091F-CF02-C3F9-EB05-57743690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096">
            <a:off x="3272225" y="2848717"/>
            <a:ext cx="5505507" cy="36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6593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D38BCD50-FD6C-7BB7-EF93-FC870D581F77}"/>
              </a:ext>
            </a:extLst>
          </p:cNvPr>
          <p:cNvSpPr txBox="1"/>
          <p:nvPr/>
        </p:nvSpPr>
        <p:spPr>
          <a:xfrm>
            <a:off x="517863" y="647629"/>
            <a:ext cx="513721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/>
              <a:t>A karaktermodellekhez </a:t>
            </a:r>
            <a:r>
              <a:rPr lang="hu-HU" sz="2000" b="1" i="1" dirty="0" err="1"/>
              <a:t>materiálokat</a:t>
            </a:r>
            <a:r>
              <a:rPr lang="hu-HU" sz="2000" b="1" i="1" dirty="0"/>
              <a:t> készítettem, melyek különböző visszaverődési tulajdonságokkal látják el az egyszínű textúrákat.</a:t>
            </a:r>
          </a:p>
          <a:p>
            <a:endParaRPr lang="hu-HU" sz="2000" b="1" i="1" dirty="0"/>
          </a:p>
          <a:p>
            <a:endParaRPr lang="hu-HU" sz="2000" b="1" i="1" dirty="0"/>
          </a:p>
          <a:p>
            <a:endParaRPr lang="hu-HU" sz="2000" b="1" i="1" dirty="0"/>
          </a:p>
          <a:p>
            <a:r>
              <a:rPr lang="hu-HU" sz="2000" b="1" i="1" dirty="0"/>
              <a:t>Ezek a tulajdonságok lehetnek például: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i="1" dirty="0" err="1"/>
              <a:t>Albedo</a:t>
            </a:r>
            <a:r>
              <a:rPr lang="hu-HU" b="1" i="1" dirty="0"/>
              <a:t>	(szín vagy textúra)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i="1" dirty="0" err="1"/>
              <a:t>Metalic</a:t>
            </a:r>
            <a:r>
              <a:rPr lang="hu-HU" b="1" i="1" dirty="0"/>
              <a:t>	(</a:t>
            </a:r>
            <a:r>
              <a:rPr lang="hu-HU" b="1" i="1" dirty="0" err="1"/>
              <a:t>fémesség</a:t>
            </a:r>
            <a:r>
              <a:rPr lang="hu-HU" b="1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i="1" dirty="0" err="1"/>
              <a:t>Smoothness</a:t>
            </a:r>
            <a:r>
              <a:rPr lang="hu-HU" b="1" i="1" dirty="0"/>
              <a:t>	(simaság)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i="1" dirty="0" err="1"/>
              <a:t>Emission</a:t>
            </a:r>
            <a:r>
              <a:rPr lang="hu-HU" b="1" i="1" dirty="0"/>
              <a:t>	(fény-kibocsátás)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i="1" dirty="0" err="1"/>
              <a:t>Normal</a:t>
            </a:r>
            <a:r>
              <a:rPr lang="hu-HU" b="1" i="1" dirty="0"/>
              <a:t> Map	(felszíni részletesség térkép)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i="1" dirty="0" err="1"/>
              <a:t>Height</a:t>
            </a:r>
            <a:r>
              <a:rPr lang="hu-HU" b="1" i="1" dirty="0"/>
              <a:t> Map	(magasság különbség térkép)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947737F-CB42-0D56-F8D7-57C79EE94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99" y="807728"/>
            <a:ext cx="4183743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331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BF53DFB-F6A1-8D27-FBB0-B72B94AD8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1" y="97119"/>
            <a:ext cx="3187784" cy="428434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DD8B28F-B02B-3FA4-C46C-0C06A743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82" y="2239290"/>
            <a:ext cx="3153819" cy="429889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6068031-746F-1DCC-730B-556D8B92E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68" y="106822"/>
            <a:ext cx="3178080" cy="428919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C635E8D-C8A3-82ED-4F8E-5F65D99D6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844" y="2374364"/>
            <a:ext cx="3168375" cy="429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1644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98D8A93A-3A96-F6B6-2510-69D81C55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815">
            <a:off x="6224383" y="2041834"/>
            <a:ext cx="5665660" cy="375087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EABAA40-6D13-F598-DD45-FDF3EB922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36">
            <a:off x="300519" y="1249321"/>
            <a:ext cx="4771778" cy="2934092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9204EF2E-71C6-FDA4-5A80-1B1E0F71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3600" dirty="0">
                <a:latin typeface="+mn-lt"/>
              </a:rPr>
              <a:t>Külső forrásból származó modellek és textúrák: </a:t>
            </a:r>
            <a:br>
              <a:rPr lang="hu-HU" sz="3600" dirty="0">
                <a:latin typeface="+mn-lt"/>
              </a:rPr>
            </a:br>
            <a:r>
              <a:rPr lang="hu-HU" sz="3600" b="1" dirty="0">
                <a:latin typeface="+mn-lt"/>
              </a:rPr>
              <a:t>A </a:t>
            </a:r>
            <a:r>
              <a:rPr lang="hu-HU" sz="3600" b="1" dirty="0" err="1">
                <a:latin typeface="+mn-lt"/>
              </a:rPr>
              <a:t>Unity</a:t>
            </a:r>
            <a:r>
              <a:rPr lang="hu-HU" sz="3600" b="1" dirty="0">
                <a:latin typeface="+mn-lt"/>
              </a:rPr>
              <a:t> </a:t>
            </a:r>
            <a:r>
              <a:rPr lang="hu-HU" sz="3600" b="1" dirty="0" err="1">
                <a:latin typeface="+mn-lt"/>
              </a:rPr>
              <a:t>Asset</a:t>
            </a:r>
            <a:r>
              <a:rPr lang="hu-HU" sz="3600" b="1" dirty="0">
                <a:latin typeface="+mn-lt"/>
              </a:rPr>
              <a:t> </a:t>
            </a:r>
            <a:r>
              <a:rPr lang="hu-HU" sz="3600" b="1" dirty="0" err="1">
                <a:latin typeface="+mn-lt"/>
              </a:rPr>
              <a:t>Store</a:t>
            </a:r>
            <a:endParaRPr lang="hu-HU" sz="3600" b="1" dirty="0">
              <a:latin typeface="+mn-l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7D350D5-5F68-7A1D-B64C-D187921B2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77" y="3707575"/>
            <a:ext cx="4492865" cy="30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9828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9204EF2E-71C6-FDA4-5A80-1B1E0F71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3600" dirty="0">
                <a:latin typeface="+mn-lt"/>
              </a:rPr>
              <a:t>Külső forrásból származó modellek és textúrák: </a:t>
            </a:r>
            <a:br>
              <a:rPr lang="hu-HU" sz="3600" dirty="0">
                <a:latin typeface="+mn-lt"/>
              </a:rPr>
            </a:br>
            <a:r>
              <a:rPr lang="hu-HU" sz="3600" b="1" dirty="0">
                <a:latin typeface="+mn-lt"/>
              </a:rPr>
              <a:t>A </a:t>
            </a:r>
            <a:r>
              <a:rPr lang="hu-HU" sz="3600" b="1" dirty="0" err="1">
                <a:latin typeface="+mn-lt"/>
              </a:rPr>
              <a:t>Unity</a:t>
            </a:r>
            <a:r>
              <a:rPr lang="hu-HU" sz="3600" b="1" dirty="0">
                <a:latin typeface="+mn-lt"/>
              </a:rPr>
              <a:t> </a:t>
            </a:r>
            <a:r>
              <a:rPr lang="hu-HU" sz="3600" b="1" dirty="0" err="1">
                <a:latin typeface="+mn-lt"/>
              </a:rPr>
              <a:t>Asset</a:t>
            </a:r>
            <a:r>
              <a:rPr lang="hu-HU" sz="3600" b="1" dirty="0">
                <a:latin typeface="+mn-lt"/>
              </a:rPr>
              <a:t> </a:t>
            </a:r>
            <a:r>
              <a:rPr lang="hu-HU" sz="3600" b="1" dirty="0" err="1">
                <a:latin typeface="+mn-lt"/>
              </a:rPr>
              <a:t>Store</a:t>
            </a:r>
            <a:endParaRPr lang="hu-HU" sz="3600" b="1" dirty="0">
              <a:latin typeface="+mn-lt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6A53638-FC0E-88A0-E0A3-51766C096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21" y="1713389"/>
            <a:ext cx="3223354" cy="469464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1AD66F4-E714-A928-AFEF-AD81BCD3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8496"/>
            <a:ext cx="5325673" cy="42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2595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9204EF2E-71C6-FDA4-5A80-1B1E0F71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3600" b="1" dirty="0">
                <a:latin typeface="+mn-lt"/>
              </a:rPr>
              <a:t>Optimalizáció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D44CEAC-F828-5232-1B7E-9FEB3A17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97" y="1301102"/>
            <a:ext cx="4348406" cy="496209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384F143-B054-6FBD-2936-C2A726BBD624}"/>
              </a:ext>
            </a:extLst>
          </p:cNvPr>
          <p:cNvSpPr txBox="1"/>
          <p:nvPr/>
        </p:nvSpPr>
        <p:spPr>
          <a:xfrm>
            <a:off x="5042517" y="6326341"/>
            <a:ext cx="246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i="1" dirty="0"/>
              <a:t>Forrás: https://knowyourmeme.com</a:t>
            </a:r>
          </a:p>
        </p:txBody>
      </p:sp>
    </p:spTree>
    <p:extLst>
      <p:ext uri="{BB962C8B-B14F-4D97-AF65-F5344CB8AC3E}">
        <p14:creationId xmlns:p14="http://schemas.microsoft.com/office/powerpoint/2010/main" val="269168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5" y="523782"/>
            <a:ext cx="7767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Mivel a modellek csupán átméretezett kockákból állnak, a poligon számuk meglehetősen kevés, így nincs szükség az optimalizálásukra.</a:t>
            </a:r>
          </a:p>
          <a:p>
            <a:r>
              <a:rPr lang="hu-HU" dirty="0"/>
              <a:t>(Egy-egy ellenfél ~200 kockát tartalmaz)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69710A-CBDF-5D73-E259-7D19537AA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5" y="1580224"/>
            <a:ext cx="8115248" cy="491247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64FBABC-CDEC-9653-699C-641FEA85E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403">
            <a:off x="7771565" y="285537"/>
            <a:ext cx="3905530" cy="59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978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A56C27-86F2-3F4B-4C5F-5AD70B5B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962" y="405842"/>
            <a:ext cx="5944340" cy="1325563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A játék műfaja, inspiráció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614596-0613-1412-00D8-3C48D91A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74" y="1699447"/>
            <a:ext cx="3997452" cy="299809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8BD43922-F521-9D22-71E1-D3BD549BF858}"/>
              </a:ext>
            </a:extLst>
          </p:cNvPr>
          <p:cNvSpPr txBox="1"/>
          <p:nvPr/>
        </p:nvSpPr>
        <p:spPr>
          <a:xfrm>
            <a:off x="3525373" y="5010251"/>
            <a:ext cx="573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>
                <a:solidFill>
                  <a:schemeClr val="bg1"/>
                </a:solidFill>
              </a:rPr>
              <a:t>A létrehozását a 2014-es </a:t>
            </a:r>
            <a:r>
              <a:rPr lang="hu-HU" sz="1800" b="1" dirty="0" err="1">
                <a:solidFill>
                  <a:schemeClr val="bg1"/>
                </a:solidFill>
              </a:rPr>
              <a:t>Five</a:t>
            </a:r>
            <a:r>
              <a:rPr lang="hu-HU" sz="1800" b="1" dirty="0">
                <a:solidFill>
                  <a:schemeClr val="bg1"/>
                </a:solidFill>
              </a:rPr>
              <a:t> </a:t>
            </a:r>
            <a:r>
              <a:rPr lang="hu-HU" sz="1800" b="1" dirty="0" err="1">
                <a:solidFill>
                  <a:schemeClr val="bg1"/>
                </a:solidFill>
              </a:rPr>
              <a:t>Nights</a:t>
            </a:r>
            <a:r>
              <a:rPr lang="hu-HU" sz="1800" b="1" dirty="0">
                <a:solidFill>
                  <a:schemeClr val="bg1"/>
                </a:solidFill>
              </a:rPr>
              <a:t> </a:t>
            </a:r>
            <a:r>
              <a:rPr lang="hu-HU" sz="1800" b="1" dirty="0" err="1">
                <a:solidFill>
                  <a:schemeClr val="bg1"/>
                </a:solidFill>
              </a:rPr>
              <a:t>at</a:t>
            </a:r>
            <a:r>
              <a:rPr lang="hu-HU" sz="1800" b="1" dirty="0">
                <a:solidFill>
                  <a:schemeClr val="bg1"/>
                </a:solidFill>
              </a:rPr>
              <a:t> </a:t>
            </a:r>
            <a:r>
              <a:rPr lang="hu-HU" sz="1800" b="1" dirty="0" err="1">
                <a:solidFill>
                  <a:schemeClr val="bg1"/>
                </a:solidFill>
              </a:rPr>
              <a:t>Freddy’s</a:t>
            </a:r>
            <a:r>
              <a:rPr lang="hu-HU" sz="1800" b="1" dirty="0">
                <a:solidFill>
                  <a:schemeClr val="bg1"/>
                </a:solidFill>
              </a:rPr>
              <a:t> franchise ihlette, mely egy azonos műfajú </a:t>
            </a:r>
            <a:r>
              <a:rPr lang="hu-HU" sz="1800" b="1" dirty="0" err="1">
                <a:solidFill>
                  <a:schemeClr val="bg1"/>
                </a:solidFill>
              </a:rPr>
              <a:t>Indie</a:t>
            </a:r>
            <a:r>
              <a:rPr lang="hu-HU" sz="1800" b="1" dirty="0">
                <a:solidFill>
                  <a:schemeClr val="bg1"/>
                </a:solidFill>
              </a:rPr>
              <a:t> horror játék.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858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5" y="523782"/>
            <a:ext cx="694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Ezzel ellentétben két területen is jelentős optimalizációra volt szükség:</a:t>
            </a:r>
          </a:p>
          <a:p>
            <a:r>
              <a:rPr lang="hu-HU" sz="2400" b="1" dirty="0"/>
              <a:t>1) Fények és Árnyékok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E45E9E7-9705-8552-2AE6-C9567726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31" y="1302998"/>
            <a:ext cx="9635170" cy="540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030AB3C-A480-9BBF-76A3-EA542DE2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31" y="1302998"/>
            <a:ext cx="96794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76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5" y="523782"/>
            <a:ext cx="694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Ezzel ellentétben két területen is jelentős optimalizációra volt szükség:</a:t>
            </a:r>
          </a:p>
          <a:p>
            <a:r>
              <a:rPr lang="hu-HU" sz="2400" b="1" dirty="0"/>
              <a:t>1) Fények és Árnyékok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5200F36-FF27-CEB1-5F06-AA5B46979594}"/>
              </a:ext>
            </a:extLst>
          </p:cNvPr>
          <p:cNvSpPr txBox="1"/>
          <p:nvPr/>
        </p:nvSpPr>
        <p:spPr>
          <a:xfrm>
            <a:off x="435005" y="1482570"/>
            <a:ext cx="5584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Valós idejű megvilágítás (</a:t>
            </a:r>
            <a:r>
              <a:rPr lang="hu-HU" dirty="0" err="1"/>
              <a:t>Realtime</a:t>
            </a:r>
            <a:r>
              <a:rPr lang="hu-HU" dirty="0"/>
              <a:t>) </a:t>
            </a:r>
            <a:r>
              <a:rPr lang="hu-HU" dirty="0">
                <a:sym typeface="Wingdings" panose="05000000000000000000" pitchFamily="2" charset="2"/>
              </a:rPr>
              <a:t> Beépített fények (</a:t>
            </a:r>
            <a:r>
              <a:rPr lang="hu-HU" dirty="0" err="1">
                <a:sym typeface="Wingdings" panose="05000000000000000000" pitchFamily="2" charset="2"/>
              </a:rPr>
              <a:t>Baked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lightning</a:t>
            </a:r>
            <a:r>
              <a:rPr lang="hu-HU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ym typeface="Wingdings" panose="05000000000000000000" pitchFamily="2" charset="2"/>
              </a:rPr>
              <a:t>Sima árnyékok (</a:t>
            </a:r>
            <a:r>
              <a:rPr lang="hu-HU" dirty="0" err="1">
                <a:sym typeface="Wingdings" panose="05000000000000000000" pitchFamily="2" charset="2"/>
              </a:rPr>
              <a:t>Soft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Shadows</a:t>
            </a:r>
            <a:r>
              <a:rPr lang="hu-HU" dirty="0">
                <a:sym typeface="Wingdings" panose="05000000000000000000" pitchFamily="2" charset="2"/>
              </a:rPr>
              <a:t>)  Durva Árnyékok (</a:t>
            </a:r>
            <a:r>
              <a:rPr lang="hu-HU" dirty="0" err="1">
                <a:sym typeface="Wingdings" panose="05000000000000000000" pitchFamily="2" charset="2"/>
              </a:rPr>
              <a:t>Hard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shadows</a:t>
            </a:r>
            <a:r>
              <a:rPr lang="hu-HU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Csökkentet árnyék távolság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Felesleges fények kikapcsolása amikor a játékos nem látja őket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83ACF27C-F661-3A45-BA25-FB2B87F8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59" y="2560594"/>
            <a:ext cx="6058425" cy="385605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7232506-E57C-5EA1-9F02-0DBCE2D1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59" y="2530111"/>
            <a:ext cx="5395428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4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5" y="523782"/>
            <a:ext cx="694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Ezzel ellentétben két területen is jelentős optimalizációra volt szükség:</a:t>
            </a:r>
          </a:p>
          <a:p>
            <a:r>
              <a:rPr lang="hu-HU" sz="2400" b="1" dirty="0"/>
              <a:t>1) Fények és Árnyékok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DE2B5AD6-C758-B2DD-95FD-FF9ECBE4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" y="144495"/>
            <a:ext cx="12132091" cy="656900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D4D64B5-7DD9-1A0C-0B91-DDB5E6AD2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" y="144495"/>
            <a:ext cx="12109229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5" y="523782"/>
            <a:ext cx="694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Ezzel ellentétben két területen is jelentős optimalizációra volt szükség:</a:t>
            </a:r>
          </a:p>
          <a:p>
            <a:r>
              <a:rPr lang="hu-HU" sz="2400" b="1" dirty="0"/>
              <a:t>2) Felesleges </a:t>
            </a:r>
            <a:r>
              <a:rPr lang="hu-HU" sz="2400" b="1" dirty="0" err="1"/>
              <a:t>Renderelés</a:t>
            </a:r>
            <a:endParaRPr lang="hu-HU" sz="2400"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5FBFD7B-D7F6-2B5A-9A10-644A70DDC584}"/>
              </a:ext>
            </a:extLst>
          </p:cNvPr>
          <p:cNvSpPr txBox="1"/>
          <p:nvPr/>
        </p:nvSpPr>
        <p:spPr>
          <a:xfrm>
            <a:off x="7948645" y="523782"/>
            <a:ext cx="3808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nem mutatott kamerák kikapcsolása.</a:t>
            </a:r>
          </a:p>
          <a:p>
            <a:r>
              <a:rPr lang="hu-HU" dirty="0" err="1"/>
              <a:t>Renderelés</a:t>
            </a:r>
            <a:r>
              <a:rPr lang="hu-HU" dirty="0"/>
              <a:t>: 7 </a:t>
            </a:r>
            <a:r>
              <a:rPr lang="hu-HU" dirty="0">
                <a:sym typeface="Wingdings" panose="05000000000000000000" pitchFamily="2" charset="2"/>
              </a:rPr>
              <a:t> 2 (1)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12110BE-5D3D-10CC-7297-9B3D53E4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09" y="1262446"/>
            <a:ext cx="9623149" cy="548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2689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5" y="523782"/>
            <a:ext cx="694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Ezzel ellentétben két területen is jelentős optimalizációra volt szükség:</a:t>
            </a:r>
          </a:p>
          <a:p>
            <a:r>
              <a:rPr lang="hu-HU" sz="2400" b="1" dirty="0"/>
              <a:t>2) Felesleges </a:t>
            </a:r>
            <a:r>
              <a:rPr lang="hu-HU" sz="2400" b="1" dirty="0" err="1"/>
              <a:t>Renderelés</a:t>
            </a:r>
            <a:endParaRPr lang="hu-HU" sz="2400"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5FBFD7B-D7F6-2B5A-9A10-644A70DDC584}"/>
              </a:ext>
            </a:extLst>
          </p:cNvPr>
          <p:cNvSpPr txBox="1"/>
          <p:nvPr/>
        </p:nvSpPr>
        <p:spPr>
          <a:xfrm>
            <a:off x="7948645" y="523782"/>
            <a:ext cx="3808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nem mutatott kamerák kikapcsolása.</a:t>
            </a:r>
          </a:p>
          <a:p>
            <a:r>
              <a:rPr lang="hu-HU" dirty="0" err="1"/>
              <a:t>Renderelés</a:t>
            </a:r>
            <a:r>
              <a:rPr lang="hu-HU" dirty="0"/>
              <a:t>: 7 </a:t>
            </a:r>
            <a:r>
              <a:rPr lang="hu-HU" dirty="0">
                <a:sym typeface="Wingdings" panose="05000000000000000000" pitchFamily="2" charset="2"/>
              </a:rPr>
              <a:t> 2 (1)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E6D4DD-62C7-A7F8-B714-66348447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3" y="1439274"/>
            <a:ext cx="10026387" cy="5256952"/>
          </a:xfrm>
          <a:prstGeom prst="rect">
            <a:avLst/>
          </a:prstGeo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2632C7ED-7A73-F949-63D6-CF315453B980}"/>
              </a:ext>
            </a:extLst>
          </p:cNvPr>
          <p:cNvCxnSpPr>
            <a:cxnSpLocks/>
          </p:cNvCxnSpPr>
          <p:nvPr/>
        </p:nvCxnSpPr>
        <p:spPr>
          <a:xfrm flipH="1">
            <a:off x="1784412" y="3728621"/>
            <a:ext cx="914400" cy="1482571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BA00885D-B9BD-9725-CDC6-B39CE13EAEDD}"/>
              </a:ext>
            </a:extLst>
          </p:cNvPr>
          <p:cNvCxnSpPr>
            <a:cxnSpLocks/>
          </p:cNvCxnSpPr>
          <p:nvPr/>
        </p:nvCxnSpPr>
        <p:spPr>
          <a:xfrm flipV="1">
            <a:off x="1784412" y="1757779"/>
            <a:ext cx="5317724" cy="3616558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Kép 16">
            <a:extLst>
              <a:ext uri="{FF2B5EF4-FFF2-40B4-BE49-F238E27FC236}">
                <a16:creationId xmlns:a16="http://schemas.microsoft.com/office/drawing/2014/main" id="{105EAE0B-772C-0CD1-642E-34F69DF1B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0579">
            <a:off x="8550527" y="4232139"/>
            <a:ext cx="3238123" cy="1676572"/>
          </a:xfrm>
          <a:prstGeom prst="rect">
            <a:avLst/>
          </a:prstGeom>
        </p:spPr>
      </p:pic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0D4BFBF-09DD-6C64-AD5B-8131365AABEF}"/>
              </a:ext>
            </a:extLst>
          </p:cNvPr>
          <p:cNvCxnSpPr>
            <a:cxnSpLocks/>
          </p:cNvCxnSpPr>
          <p:nvPr/>
        </p:nvCxnSpPr>
        <p:spPr>
          <a:xfrm>
            <a:off x="7466120" y="1757779"/>
            <a:ext cx="2386700" cy="3062796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50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5" y="523782"/>
            <a:ext cx="694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Ezzel ellentétben két területen is jelentős optimalizációra volt szükség:</a:t>
            </a:r>
          </a:p>
          <a:p>
            <a:r>
              <a:rPr lang="hu-HU" sz="2400" b="1" dirty="0"/>
              <a:t>2) Felesleges </a:t>
            </a:r>
            <a:r>
              <a:rPr lang="hu-HU" sz="2400" b="1" dirty="0" err="1"/>
              <a:t>Renderelés</a:t>
            </a:r>
            <a:endParaRPr lang="hu-HU" sz="2400"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5FBFD7B-D7F6-2B5A-9A10-644A70DDC584}"/>
              </a:ext>
            </a:extLst>
          </p:cNvPr>
          <p:cNvSpPr txBox="1"/>
          <p:nvPr/>
        </p:nvSpPr>
        <p:spPr>
          <a:xfrm>
            <a:off x="7948645" y="523782"/>
            <a:ext cx="3808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nem mutatott kamerák kikapcsolása.</a:t>
            </a:r>
          </a:p>
          <a:p>
            <a:r>
              <a:rPr lang="hu-HU" dirty="0" err="1"/>
              <a:t>Renderelés</a:t>
            </a:r>
            <a:r>
              <a:rPr lang="hu-HU" dirty="0"/>
              <a:t>: 7 </a:t>
            </a:r>
            <a:r>
              <a:rPr lang="hu-HU" dirty="0">
                <a:sym typeface="Wingdings" panose="05000000000000000000" pitchFamily="2" charset="2"/>
              </a:rPr>
              <a:t> 2 (1)</a:t>
            </a:r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45521F3-959F-5ABA-2ED6-E28FC289A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01136"/>
            <a:ext cx="2398820" cy="135133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3F7FAB9-E2D7-419E-ACE2-829EA81EF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8641" y="1407307"/>
            <a:ext cx="2398820" cy="135133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D14728D-A68A-577F-1CC9-F6C603D6B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8051" y="1842313"/>
            <a:ext cx="2398820" cy="13513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268389-C66A-8EB6-CDE5-BBEFD9EA7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7180" y="1407307"/>
            <a:ext cx="2398820" cy="135133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5428DEC-114D-DC9A-EE2D-36792DA7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7359" y="2082974"/>
            <a:ext cx="2398820" cy="135133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13E335A-6F9B-8BEF-E40D-C55BC69EF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7257" y="1495391"/>
            <a:ext cx="2398820" cy="135133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1946D55-E036-6884-B659-999262221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39" y="4776186"/>
            <a:ext cx="3506112" cy="1815326"/>
          </a:xfrm>
          <a:prstGeom prst="rect">
            <a:avLst/>
          </a:prstGeom>
        </p:spPr>
      </p:pic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7E176718-1981-F08E-1E53-7BB43AF71EE5}"/>
              </a:ext>
            </a:extLst>
          </p:cNvPr>
          <p:cNvCxnSpPr>
            <a:cxnSpLocks/>
          </p:cNvCxnSpPr>
          <p:nvPr/>
        </p:nvCxnSpPr>
        <p:spPr>
          <a:xfrm>
            <a:off x="1368641" y="2801813"/>
            <a:ext cx="1516602" cy="2168202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42A0A2B-9109-A769-888A-2B38D75DE7B8}"/>
              </a:ext>
            </a:extLst>
          </p:cNvPr>
          <p:cNvCxnSpPr>
            <a:cxnSpLocks/>
          </p:cNvCxnSpPr>
          <p:nvPr/>
        </p:nvCxnSpPr>
        <p:spPr>
          <a:xfrm>
            <a:off x="2596718" y="2607984"/>
            <a:ext cx="661432" cy="2248101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809E7EBE-6033-5AB6-2B8D-C8EF87313247}"/>
              </a:ext>
            </a:extLst>
          </p:cNvPr>
          <p:cNvCxnSpPr>
            <a:cxnSpLocks/>
          </p:cNvCxnSpPr>
          <p:nvPr/>
        </p:nvCxnSpPr>
        <p:spPr>
          <a:xfrm>
            <a:off x="3707516" y="2998830"/>
            <a:ext cx="59945" cy="1857255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877EAA64-EC11-898E-AF0F-0BE9F3759262}"/>
              </a:ext>
            </a:extLst>
          </p:cNvPr>
          <p:cNvCxnSpPr>
            <a:cxnSpLocks/>
          </p:cNvCxnSpPr>
          <p:nvPr/>
        </p:nvCxnSpPr>
        <p:spPr>
          <a:xfrm flipH="1">
            <a:off x="4036872" y="2678270"/>
            <a:ext cx="690487" cy="2291745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31E954AC-164C-72E8-4954-B3D13FED1247}"/>
              </a:ext>
            </a:extLst>
          </p:cNvPr>
          <p:cNvCxnSpPr>
            <a:cxnSpLocks/>
          </p:cNvCxnSpPr>
          <p:nvPr/>
        </p:nvCxnSpPr>
        <p:spPr>
          <a:xfrm flipH="1">
            <a:off x="4486227" y="3086161"/>
            <a:ext cx="1044930" cy="1883854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12DF5941-DE68-5128-DC41-D52A07005B5C}"/>
              </a:ext>
            </a:extLst>
          </p:cNvPr>
          <p:cNvCxnSpPr>
            <a:cxnSpLocks/>
          </p:cNvCxnSpPr>
          <p:nvPr/>
        </p:nvCxnSpPr>
        <p:spPr>
          <a:xfrm flipH="1">
            <a:off x="4833767" y="2776704"/>
            <a:ext cx="1956756" cy="2292446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CB7DC850-C2A0-AF86-5961-A81A845CDA1C}"/>
              </a:ext>
            </a:extLst>
          </p:cNvPr>
          <p:cNvSpPr txBox="1"/>
          <p:nvPr/>
        </p:nvSpPr>
        <p:spPr>
          <a:xfrm>
            <a:off x="6512498" y="4838317"/>
            <a:ext cx="287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Régi működési elv</a:t>
            </a:r>
            <a:endParaRPr lang="hu-HU" sz="3200" b="1" dirty="0"/>
          </a:p>
        </p:txBody>
      </p:sp>
    </p:spTree>
    <p:extLst>
      <p:ext uri="{BB962C8B-B14F-4D97-AF65-F5344CB8AC3E}">
        <p14:creationId xmlns:p14="http://schemas.microsoft.com/office/powerpoint/2010/main" val="4257175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5" y="523782"/>
            <a:ext cx="694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Ezzel ellentétben két területen is jelentős optimalizációra volt szükség:</a:t>
            </a:r>
          </a:p>
          <a:p>
            <a:r>
              <a:rPr lang="hu-HU" sz="2400" b="1" dirty="0"/>
              <a:t>2) Felesleges </a:t>
            </a:r>
            <a:r>
              <a:rPr lang="hu-HU" sz="2400" b="1" dirty="0" err="1"/>
              <a:t>Renderelés</a:t>
            </a:r>
            <a:endParaRPr lang="hu-HU" sz="2400"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5FBFD7B-D7F6-2B5A-9A10-644A70DDC584}"/>
              </a:ext>
            </a:extLst>
          </p:cNvPr>
          <p:cNvSpPr txBox="1"/>
          <p:nvPr/>
        </p:nvSpPr>
        <p:spPr>
          <a:xfrm>
            <a:off x="7948645" y="523782"/>
            <a:ext cx="3808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nem mutatott kamerák kikapcsolása.</a:t>
            </a:r>
          </a:p>
          <a:p>
            <a:r>
              <a:rPr lang="hu-HU" dirty="0" err="1"/>
              <a:t>Renderelés</a:t>
            </a:r>
            <a:r>
              <a:rPr lang="hu-HU" dirty="0"/>
              <a:t>: 7 </a:t>
            </a:r>
            <a:r>
              <a:rPr lang="hu-HU" dirty="0">
                <a:sym typeface="Wingdings" panose="05000000000000000000" pitchFamily="2" charset="2"/>
              </a:rPr>
              <a:t> 2 (1)</a:t>
            </a:r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45521F3-959F-5ABA-2ED6-E28FC289A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01136"/>
            <a:ext cx="2398820" cy="135133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3F7FAB9-E2D7-419E-ACE2-829EA81EF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8641" y="1407307"/>
            <a:ext cx="2398820" cy="135133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D14728D-A68A-577F-1CC9-F6C603D6B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8051" y="1842313"/>
            <a:ext cx="2398820" cy="13513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268389-C66A-8EB6-CDE5-BBEFD9EA7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7180" y="1407307"/>
            <a:ext cx="2398820" cy="135133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5428DEC-114D-DC9A-EE2D-36792DA7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7359" y="2082974"/>
            <a:ext cx="2398820" cy="135133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13E335A-6F9B-8BEF-E40D-C55BC69EF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1" b="92899" l="10000" r="90000">
                        <a14:foregroundMark x1="25833" y1="14201" x2="29167" y2="11538"/>
                        <a14:foregroundMark x1="40000" y1="6805" x2="40833" y2="6213"/>
                        <a14:foregroundMark x1="41333" y1="23373" x2="43000" y2="28994"/>
                        <a14:foregroundMark x1="72667" y1="86095" x2="73500" y2="92308"/>
                        <a14:foregroundMark x1="71500" y1="92308" x2="69000" y2="928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7257" y="1495391"/>
            <a:ext cx="2398820" cy="135133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1946D55-E036-6884-B659-999262221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39" y="4776186"/>
            <a:ext cx="3506112" cy="1815326"/>
          </a:xfrm>
          <a:prstGeom prst="rect">
            <a:avLst/>
          </a:prstGeom>
        </p:spPr>
      </p:pic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7E176718-1981-F08E-1E53-7BB43AF71EE5}"/>
              </a:ext>
            </a:extLst>
          </p:cNvPr>
          <p:cNvCxnSpPr>
            <a:cxnSpLocks/>
          </p:cNvCxnSpPr>
          <p:nvPr/>
        </p:nvCxnSpPr>
        <p:spPr>
          <a:xfrm>
            <a:off x="1368641" y="2801813"/>
            <a:ext cx="1516602" cy="2168202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42A0A2B-9109-A769-888A-2B38D75DE7B8}"/>
              </a:ext>
            </a:extLst>
          </p:cNvPr>
          <p:cNvCxnSpPr>
            <a:cxnSpLocks/>
          </p:cNvCxnSpPr>
          <p:nvPr/>
        </p:nvCxnSpPr>
        <p:spPr>
          <a:xfrm>
            <a:off x="2596718" y="2607984"/>
            <a:ext cx="661432" cy="2248101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809E7EBE-6033-5AB6-2B8D-C8EF87313247}"/>
              </a:ext>
            </a:extLst>
          </p:cNvPr>
          <p:cNvCxnSpPr>
            <a:cxnSpLocks/>
          </p:cNvCxnSpPr>
          <p:nvPr/>
        </p:nvCxnSpPr>
        <p:spPr>
          <a:xfrm>
            <a:off x="3707516" y="2998830"/>
            <a:ext cx="59945" cy="1857255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CB7DC850-C2A0-AF86-5961-A81A845CDA1C}"/>
              </a:ext>
            </a:extLst>
          </p:cNvPr>
          <p:cNvSpPr txBox="1"/>
          <p:nvPr/>
        </p:nvSpPr>
        <p:spPr>
          <a:xfrm>
            <a:off x="6512498" y="4838317"/>
            <a:ext cx="287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Új működési elv</a:t>
            </a:r>
            <a:endParaRPr lang="hu-HU" sz="3200" b="1" dirty="0"/>
          </a:p>
        </p:txBody>
      </p:sp>
    </p:spTree>
    <p:extLst>
      <p:ext uri="{BB962C8B-B14F-4D97-AF65-F5344CB8AC3E}">
        <p14:creationId xmlns:p14="http://schemas.microsoft.com/office/powerpoint/2010/main" val="3301905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4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6" y="523782"/>
            <a:ext cx="189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Animációk</a:t>
            </a:r>
            <a:endParaRPr lang="hu-HU" sz="3600" b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5FBFD7B-D7F6-2B5A-9A10-644A70DDC584}"/>
              </a:ext>
            </a:extLst>
          </p:cNvPr>
          <p:cNvSpPr txBox="1"/>
          <p:nvPr/>
        </p:nvSpPr>
        <p:spPr>
          <a:xfrm>
            <a:off x="435006" y="1047002"/>
            <a:ext cx="5163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Unity</a:t>
            </a:r>
            <a:r>
              <a:rPr lang="hu-HU" dirty="0"/>
              <a:t> </a:t>
            </a:r>
            <a:r>
              <a:rPr lang="hu-HU" dirty="0" err="1"/>
              <a:t>Animation</a:t>
            </a:r>
            <a:r>
              <a:rPr lang="hu-HU" dirty="0"/>
              <a:t> System.</a:t>
            </a:r>
          </a:p>
          <a:p>
            <a:r>
              <a:rPr lang="hu-HU" dirty="0"/>
              <a:t>Az animációk tárolása .</a:t>
            </a:r>
            <a:r>
              <a:rPr lang="hu-HU" dirty="0" err="1"/>
              <a:t>anim</a:t>
            </a:r>
            <a:r>
              <a:rPr lang="hu-HU" dirty="0"/>
              <a:t> fájlokban.</a:t>
            </a:r>
          </a:p>
          <a:p>
            <a:r>
              <a:rPr lang="hu-HU" dirty="0"/>
              <a:t>A lehívásuk C# kódból vagy animator-fából történhet.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35BABCD-E6FA-6166-1DFA-12EF65C03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6" y="3249227"/>
            <a:ext cx="11048868" cy="2868707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39554EA-6E28-0489-2A4E-855C3D74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4" y="795552"/>
            <a:ext cx="5986692" cy="15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5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35006" y="523782"/>
            <a:ext cx="189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Animációk</a:t>
            </a:r>
            <a:endParaRPr lang="hu-HU" sz="3600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F016C42-7F4A-A6BF-77BF-B418EF3C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020A112-8187-1E52-6E2F-8AEA764B9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4961875-49CD-0C6D-8470-188854825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7EB5119-2821-9133-E6DC-1B10513F3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C625082-3E25-E1E4-BAB7-02D4A13BD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049F843-45C2-56E8-C978-0C85B5CA5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87772C06-8509-17A2-AA65-7E691FF274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C3FCA7CE-CB66-AADD-CD57-A456FBF35A1E}"/>
              </a:ext>
            </a:extLst>
          </p:cNvPr>
          <p:cNvSpPr txBox="1"/>
          <p:nvPr/>
        </p:nvSpPr>
        <p:spPr>
          <a:xfrm>
            <a:off x="8241436" y="1047002"/>
            <a:ext cx="3690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Az „Animator” komponens sima átmenetet biztosít végpontok között megadott idő alatt.</a:t>
            </a:r>
          </a:p>
        </p:txBody>
      </p: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4E4BC525-A937-9487-8A4A-9D3CDC19AE50}"/>
              </a:ext>
            </a:extLst>
          </p:cNvPr>
          <p:cNvCxnSpPr>
            <a:stCxn id="20" idx="2"/>
          </p:cNvCxnSpPr>
          <p:nvPr/>
        </p:nvCxnSpPr>
        <p:spPr>
          <a:xfrm flipH="1">
            <a:off x="10067278" y="2062665"/>
            <a:ext cx="19234" cy="3255059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751F8EAB-F7C5-3D0C-02CD-2A3CDBFC1FB8}"/>
              </a:ext>
            </a:extLst>
          </p:cNvPr>
          <p:cNvCxnSpPr/>
          <p:nvPr/>
        </p:nvCxnSpPr>
        <p:spPr>
          <a:xfrm flipH="1">
            <a:off x="8309499" y="5335480"/>
            <a:ext cx="1757779" cy="0"/>
          </a:xfrm>
          <a:prstGeom prst="straightConnector1">
            <a:avLst/>
          </a:prstGeom>
          <a:ln w="571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55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4827602" y="158022"/>
            <a:ext cx="253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Post </a:t>
            </a:r>
            <a:r>
              <a:rPr lang="hu-HU" sz="2800" b="1" dirty="0" err="1"/>
              <a:t>Processing</a:t>
            </a:r>
            <a:endParaRPr lang="hu-HU" sz="3600" b="1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137E8E5-C547-005E-C103-50754FC9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150"/>
            <a:ext cx="12192000" cy="54737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0D0ABB11-F369-B153-CF27-9CB126142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3900"/>
            <a:ext cx="12192000" cy="54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10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A56C27-86F2-3F4B-4C5F-5AD70B5B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962" y="405842"/>
            <a:ext cx="5944340" cy="1325563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A játék műfaja, inspiráció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373A03C-61C6-9941-39C2-15C8ACF2A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417" y="1372744"/>
            <a:ext cx="3495640" cy="312277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8C33721-B0F7-C7C7-2D0E-829853BCA66B}"/>
              </a:ext>
            </a:extLst>
          </p:cNvPr>
          <p:cNvSpPr txBox="1"/>
          <p:nvPr/>
        </p:nvSpPr>
        <p:spPr>
          <a:xfrm>
            <a:off x="3617602" y="4755608"/>
            <a:ext cx="573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>
                <a:solidFill>
                  <a:schemeClr val="bg1"/>
                </a:solidFill>
              </a:rPr>
              <a:t>E játék az évek során számos folytatást kapott, köztük az </a:t>
            </a:r>
            <a:r>
              <a:rPr lang="hu-HU" sz="1800" b="1" dirty="0" err="1">
                <a:solidFill>
                  <a:schemeClr val="bg1"/>
                </a:solidFill>
              </a:rPr>
              <a:t>inspirációul</a:t>
            </a:r>
            <a:r>
              <a:rPr lang="hu-HU" sz="1800" b="1" dirty="0">
                <a:solidFill>
                  <a:schemeClr val="bg1"/>
                </a:solidFill>
              </a:rPr>
              <a:t> szolgáló 2018-as </a:t>
            </a:r>
            <a:r>
              <a:rPr lang="hu-HU" sz="1800" b="1" dirty="0" err="1">
                <a:solidFill>
                  <a:schemeClr val="bg1"/>
                </a:solidFill>
              </a:rPr>
              <a:t>Ultimate</a:t>
            </a:r>
            <a:r>
              <a:rPr lang="hu-HU" sz="1800" b="1" dirty="0">
                <a:solidFill>
                  <a:schemeClr val="bg1"/>
                </a:solidFill>
              </a:rPr>
              <a:t> </a:t>
            </a:r>
            <a:r>
              <a:rPr lang="hu-HU" sz="1800" b="1" dirty="0" err="1">
                <a:solidFill>
                  <a:schemeClr val="bg1"/>
                </a:solidFill>
              </a:rPr>
              <a:t>Custom</a:t>
            </a:r>
            <a:r>
              <a:rPr lang="hu-HU" sz="1800" b="1" dirty="0">
                <a:solidFill>
                  <a:schemeClr val="bg1"/>
                </a:solidFill>
              </a:rPr>
              <a:t> </a:t>
            </a:r>
            <a:r>
              <a:rPr lang="hu-HU" sz="1800" b="1" dirty="0" err="1">
                <a:solidFill>
                  <a:schemeClr val="bg1"/>
                </a:solidFill>
              </a:rPr>
              <a:t>Night</a:t>
            </a:r>
            <a:r>
              <a:rPr lang="hu-HU" sz="1800" b="1" dirty="0">
                <a:solidFill>
                  <a:schemeClr val="bg1"/>
                </a:solidFill>
              </a:rPr>
              <a:t>-ot.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10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CF494BE1-0B39-590C-1B32-2D132D5CA22C}"/>
              </a:ext>
            </a:extLst>
          </p:cNvPr>
          <p:cNvSpPr txBox="1"/>
          <p:nvPr/>
        </p:nvSpPr>
        <p:spPr>
          <a:xfrm>
            <a:off x="1916762" y="158022"/>
            <a:ext cx="253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Post </a:t>
            </a:r>
            <a:r>
              <a:rPr lang="hu-HU" sz="2800" b="1" dirty="0" err="1"/>
              <a:t>Processing</a:t>
            </a:r>
            <a:endParaRPr lang="hu-HU" sz="3600" b="1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F2A9C3A-321F-216D-3926-CD72EA53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9" y="155926"/>
            <a:ext cx="4397121" cy="654614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8B470E9-A370-DAE9-EDA2-55A02F057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37" y="140685"/>
            <a:ext cx="4442845" cy="657663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E6A347D-10C8-0ECD-2ACC-E27D3B583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680" y="819190"/>
            <a:ext cx="3204200" cy="519407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4E8515F-87D2-EFB6-3E0E-D24D18655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38" y="844739"/>
            <a:ext cx="3402443" cy="516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7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459A8AA-6488-CFCC-110E-00A2350CE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891" y="53047"/>
            <a:ext cx="4953429" cy="675190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F976987-B956-A50B-E258-65701DEEF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53" y="1936929"/>
            <a:ext cx="4991533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69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ED98C792-F0BF-EB92-922A-FFCAE699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5" y="357967"/>
            <a:ext cx="7216765" cy="397798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F2ABF41-AF39-F35B-824B-58227B19CFC2}"/>
              </a:ext>
            </a:extLst>
          </p:cNvPr>
          <p:cNvSpPr txBox="1"/>
          <p:nvPr/>
        </p:nvSpPr>
        <p:spPr>
          <a:xfrm>
            <a:off x="4044313" y="4556760"/>
            <a:ext cx="4103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/>
              <a:t>No Post-</a:t>
            </a:r>
            <a:r>
              <a:rPr lang="hu-HU" sz="2800" b="1" dirty="0" err="1"/>
              <a:t>Processing</a:t>
            </a:r>
            <a:r>
              <a:rPr lang="hu-HU" sz="2800" b="1" dirty="0"/>
              <a:t> </a:t>
            </a:r>
            <a:r>
              <a:rPr lang="hu-HU" sz="2800" b="1" dirty="0" err="1"/>
              <a:t>effects</a:t>
            </a:r>
            <a:endParaRPr 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998670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ED98C792-F0BF-EB92-922A-FFCAE699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5" y="357967"/>
            <a:ext cx="7216765" cy="397798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F2ABF41-AF39-F35B-824B-58227B19CFC2}"/>
              </a:ext>
            </a:extLst>
          </p:cNvPr>
          <p:cNvSpPr txBox="1"/>
          <p:nvPr/>
        </p:nvSpPr>
        <p:spPr>
          <a:xfrm>
            <a:off x="3300808" y="4355003"/>
            <a:ext cx="4813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Árnyaltabb Kép (</a:t>
            </a:r>
            <a:r>
              <a:rPr lang="hu-HU" sz="2400" b="1" dirty="0" err="1"/>
              <a:t>Ambient</a:t>
            </a:r>
            <a:r>
              <a:rPr lang="hu-HU" sz="2400" b="1" dirty="0"/>
              <a:t> </a:t>
            </a:r>
            <a:r>
              <a:rPr lang="hu-HU" sz="2400" b="1" dirty="0" err="1"/>
              <a:t>Occlusion</a:t>
            </a:r>
            <a:r>
              <a:rPr lang="hu-HU" sz="2400" b="1" dirty="0"/>
              <a:t>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9BA8767-028B-2EE9-978A-4779EDC48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77" y="377018"/>
            <a:ext cx="7193903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7738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ED98C792-F0BF-EB92-922A-FFCAE699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5" y="357967"/>
            <a:ext cx="7216765" cy="397798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F2ABF41-AF39-F35B-824B-58227B19CFC2}"/>
              </a:ext>
            </a:extLst>
          </p:cNvPr>
          <p:cNvSpPr txBox="1"/>
          <p:nvPr/>
        </p:nvSpPr>
        <p:spPr>
          <a:xfrm>
            <a:off x="3300808" y="4355003"/>
            <a:ext cx="4813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Árnyaltabb Kép (</a:t>
            </a:r>
            <a:r>
              <a:rPr lang="hu-HU" sz="2400" b="1" dirty="0" err="1"/>
              <a:t>Ambient</a:t>
            </a:r>
            <a:r>
              <a:rPr lang="hu-HU" sz="2400" b="1" dirty="0"/>
              <a:t> </a:t>
            </a:r>
            <a:r>
              <a:rPr lang="hu-HU" sz="2400" b="1" dirty="0" err="1"/>
              <a:t>Occlusion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Ragyogás (Bloom)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9BA8767-028B-2EE9-978A-4779EDC48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77" y="377018"/>
            <a:ext cx="7193903" cy="3939881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545FC32-8668-70D0-68F4-F5AF0647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78" y="338916"/>
            <a:ext cx="7209145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8839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7F2ABF41-AF39-F35B-824B-58227B19CFC2}"/>
              </a:ext>
            </a:extLst>
          </p:cNvPr>
          <p:cNvSpPr txBox="1"/>
          <p:nvPr/>
        </p:nvSpPr>
        <p:spPr>
          <a:xfrm>
            <a:off x="3300808" y="4355003"/>
            <a:ext cx="48132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Árnyaltabb Kép (</a:t>
            </a:r>
            <a:r>
              <a:rPr lang="hu-HU" sz="2400" b="1" dirty="0" err="1"/>
              <a:t>Ambient</a:t>
            </a:r>
            <a:r>
              <a:rPr lang="hu-HU" sz="2400" b="1" dirty="0"/>
              <a:t> </a:t>
            </a:r>
            <a:r>
              <a:rPr lang="hu-HU" sz="2400" b="1" dirty="0" err="1"/>
              <a:t>Occlusion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Ragyogás (Bloom)</a:t>
            </a:r>
          </a:p>
          <a:p>
            <a:r>
              <a:rPr lang="hu-HU" sz="2400" b="1" dirty="0"/>
              <a:t>Szín Hiba (</a:t>
            </a:r>
            <a:r>
              <a:rPr lang="hu-HU" sz="2400" b="1" dirty="0" err="1"/>
              <a:t>Chromatic</a:t>
            </a:r>
            <a:r>
              <a:rPr lang="hu-HU" sz="2400" b="1" dirty="0"/>
              <a:t> </a:t>
            </a:r>
            <a:r>
              <a:rPr lang="hu-HU" sz="2400" b="1" dirty="0" err="1"/>
              <a:t>Aberration</a:t>
            </a:r>
            <a:r>
              <a:rPr lang="hu-HU" sz="2400" b="1" dirty="0"/>
              <a:t>)</a:t>
            </a:r>
          </a:p>
          <a:p>
            <a:endParaRPr lang="hu-HU" sz="2400"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5121ED-5987-9BEF-A2FF-6A1AAC329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23" y="399880"/>
            <a:ext cx="7209145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93109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7F2ABF41-AF39-F35B-824B-58227B19CFC2}"/>
              </a:ext>
            </a:extLst>
          </p:cNvPr>
          <p:cNvSpPr txBox="1"/>
          <p:nvPr/>
        </p:nvSpPr>
        <p:spPr>
          <a:xfrm>
            <a:off x="3300808" y="4355003"/>
            <a:ext cx="48132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Árnyaltabb Kép (</a:t>
            </a:r>
            <a:r>
              <a:rPr lang="hu-HU" sz="2400" b="1" dirty="0" err="1"/>
              <a:t>Ambient</a:t>
            </a:r>
            <a:r>
              <a:rPr lang="hu-HU" sz="2400" b="1" dirty="0"/>
              <a:t> </a:t>
            </a:r>
            <a:r>
              <a:rPr lang="hu-HU" sz="2400" b="1" dirty="0" err="1"/>
              <a:t>Occlusion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Ragyogás (Bloom)</a:t>
            </a:r>
          </a:p>
          <a:p>
            <a:r>
              <a:rPr lang="hu-HU" sz="2400" b="1" dirty="0"/>
              <a:t>Szín Hiba (</a:t>
            </a:r>
            <a:r>
              <a:rPr lang="hu-HU" sz="2400" b="1" dirty="0" err="1"/>
              <a:t>Chromatic</a:t>
            </a:r>
            <a:r>
              <a:rPr lang="hu-HU" sz="2400" b="1" dirty="0"/>
              <a:t> </a:t>
            </a:r>
            <a:r>
              <a:rPr lang="hu-HU" sz="2400" b="1" dirty="0" err="1"/>
              <a:t>Aberration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Színhangolás (</a:t>
            </a:r>
            <a:r>
              <a:rPr lang="hu-HU" sz="2400" b="1" dirty="0" err="1"/>
              <a:t>Color</a:t>
            </a:r>
            <a:r>
              <a:rPr lang="hu-HU" sz="2400" b="1" dirty="0"/>
              <a:t> </a:t>
            </a:r>
            <a:r>
              <a:rPr lang="hu-HU" sz="2400" b="1" dirty="0" err="1"/>
              <a:t>Grading</a:t>
            </a:r>
            <a:r>
              <a:rPr lang="hu-HU" sz="2400" b="1" dirty="0"/>
              <a:t>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C062266-72D5-FEBB-0270-3A2086DC2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5" y="407501"/>
            <a:ext cx="7163421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62877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7F2ABF41-AF39-F35B-824B-58227B19CFC2}"/>
              </a:ext>
            </a:extLst>
          </p:cNvPr>
          <p:cNvSpPr txBox="1"/>
          <p:nvPr/>
        </p:nvSpPr>
        <p:spPr>
          <a:xfrm>
            <a:off x="3300808" y="4355003"/>
            <a:ext cx="48132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Árnyaltabb Kép (</a:t>
            </a:r>
            <a:r>
              <a:rPr lang="hu-HU" sz="2400" b="1" dirty="0" err="1"/>
              <a:t>Ambient</a:t>
            </a:r>
            <a:r>
              <a:rPr lang="hu-HU" sz="2400" b="1" dirty="0"/>
              <a:t> </a:t>
            </a:r>
            <a:r>
              <a:rPr lang="hu-HU" sz="2400" b="1" dirty="0" err="1"/>
              <a:t>Occlusion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Ragyogás (Bloom)</a:t>
            </a:r>
          </a:p>
          <a:p>
            <a:r>
              <a:rPr lang="hu-HU" sz="2400" b="1" dirty="0"/>
              <a:t>Szín Hiba (</a:t>
            </a:r>
            <a:r>
              <a:rPr lang="hu-HU" sz="2400" b="1" dirty="0" err="1"/>
              <a:t>Chromatic</a:t>
            </a:r>
            <a:r>
              <a:rPr lang="hu-HU" sz="2400" b="1" dirty="0"/>
              <a:t> </a:t>
            </a:r>
            <a:r>
              <a:rPr lang="hu-HU" sz="2400" b="1" dirty="0" err="1"/>
              <a:t>Aberration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Színhangolás (</a:t>
            </a:r>
            <a:r>
              <a:rPr lang="hu-HU" sz="2400" b="1" dirty="0" err="1"/>
              <a:t>Color</a:t>
            </a:r>
            <a:r>
              <a:rPr lang="hu-HU" sz="2400" b="1" dirty="0"/>
              <a:t> </a:t>
            </a:r>
            <a:r>
              <a:rPr lang="hu-HU" sz="2400" b="1" dirty="0" err="1"/>
              <a:t>Grading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Szemcsésség (</a:t>
            </a:r>
            <a:r>
              <a:rPr lang="hu-HU" sz="2400" b="1" dirty="0" err="1"/>
              <a:t>Grain</a:t>
            </a:r>
            <a:r>
              <a:rPr lang="hu-HU" sz="2400" b="1" dirty="0"/>
              <a:t>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E623ED3-78E8-1C31-D187-009CEAA8E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54" y="422742"/>
            <a:ext cx="7186283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2681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7F2ABF41-AF39-F35B-824B-58227B19CFC2}"/>
              </a:ext>
            </a:extLst>
          </p:cNvPr>
          <p:cNvSpPr txBox="1"/>
          <p:nvPr/>
        </p:nvSpPr>
        <p:spPr>
          <a:xfrm>
            <a:off x="3300808" y="4355003"/>
            <a:ext cx="48132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Árnyaltabb Kép (</a:t>
            </a:r>
            <a:r>
              <a:rPr lang="hu-HU" sz="2400" b="1" dirty="0" err="1"/>
              <a:t>Ambient</a:t>
            </a:r>
            <a:r>
              <a:rPr lang="hu-HU" sz="2400" b="1" dirty="0"/>
              <a:t> </a:t>
            </a:r>
            <a:r>
              <a:rPr lang="hu-HU" sz="2400" b="1" dirty="0" err="1"/>
              <a:t>Occlusion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Ragyogás (Bloom)</a:t>
            </a:r>
          </a:p>
          <a:p>
            <a:r>
              <a:rPr lang="hu-HU" sz="2400" b="1" dirty="0"/>
              <a:t>Szín Hiba (</a:t>
            </a:r>
            <a:r>
              <a:rPr lang="hu-HU" sz="2400" b="1" dirty="0" err="1"/>
              <a:t>Chromatic</a:t>
            </a:r>
            <a:r>
              <a:rPr lang="hu-HU" sz="2400" b="1" dirty="0"/>
              <a:t> </a:t>
            </a:r>
            <a:r>
              <a:rPr lang="hu-HU" sz="2400" b="1" dirty="0" err="1"/>
              <a:t>Aberration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Színhangolás (</a:t>
            </a:r>
            <a:r>
              <a:rPr lang="hu-HU" sz="2400" b="1" dirty="0" err="1"/>
              <a:t>Color</a:t>
            </a:r>
            <a:r>
              <a:rPr lang="hu-HU" sz="2400" b="1" dirty="0"/>
              <a:t> </a:t>
            </a:r>
            <a:r>
              <a:rPr lang="hu-HU" sz="2400" b="1" dirty="0" err="1"/>
              <a:t>Grading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Szemcsésség (</a:t>
            </a:r>
            <a:r>
              <a:rPr lang="hu-HU" sz="2400" b="1" dirty="0" err="1"/>
              <a:t>Grain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Lencse Torzítás (</a:t>
            </a:r>
            <a:r>
              <a:rPr lang="hu-HU" sz="2400" b="1" dirty="0" err="1"/>
              <a:t>Lens</a:t>
            </a:r>
            <a:r>
              <a:rPr lang="hu-HU" sz="2400" b="1" dirty="0"/>
              <a:t> </a:t>
            </a:r>
            <a:r>
              <a:rPr lang="hu-HU" sz="2400" b="1" dirty="0" err="1"/>
              <a:t>Distortion</a:t>
            </a:r>
            <a:r>
              <a:rPr lang="hu-HU" sz="2400" b="1" dirty="0"/>
              <a:t>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E623ED3-78E8-1C31-D187-009CEAA8E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54" y="422742"/>
            <a:ext cx="7186283" cy="393226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301A8E9-4425-37DB-63A4-C4ACBFB0D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78" y="422742"/>
            <a:ext cx="7140559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2865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7F2ABF41-AF39-F35B-824B-58227B19CFC2}"/>
              </a:ext>
            </a:extLst>
          </p:cNvPr>
          <p:cNvSpPr txBox="1"/>
          <p:nvPr/>
        </p:nvSpPr>
        <p:spPr>
          <a:xfrm>
            <a:off x="3300808" y="4355003"/>
            <a:ext cx="48132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Árnyaltabb Kép (</a:t>
            </a:r>
            <a:r>
              <a:rPr lang="hu-HU" sz="2400" b="1" dirty="0" err="1"/>
              <a:t>Ambient</a:t>
            </a:r>
            <a:r>
              <a:rPr lang="hu-HU" sz="2400" b="1" dirty="0"/>
              <a:t> </a:t>
            </a:r>
            <a:r>
              <a:rPr lang="hu-HU" sz="2400" b="1" dirty="0" err="1"/>
              <a:t>Occlusion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Ragyogás (Bloom)</a:t>
            </a:r>
          </a:p>
          <a:p>
            <a:r>
              <a:rPr lang="hu-HU" sz="2400" b="1" dirty="0"/>
              <a:t>Szín Hiba (</a:t>
            </a:r>
            <a:r>
              <a:rPr lang="hu-HU" sz="2400" b="1" dirty="0" err="1"/>
              <a:t>Chromatic</a:t>
            </a:r>
            <a:r>
              <a:rPr lang="hu-HU" sz="2400" b="1" dirty="0"/>
              <a:t> </a:t>
            </a:r>
            <a:r>
              <a:rPr lang="hu-HU" sz="2400" b="1" dirty="0" err="1"/>
              <a:t>Aberration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Színhangolás (</a:t>
            </a:r>
            <a:r>
              <a:rPr lang="hu-HU" sz="2400" b="1" dirty="0" err="1"/>
              <a:t>Color</a:t>
            </a:r>
            <a:r>
              <a:rPr lang="hu-HU" sz="2400" b="1" dirty="0"/>
              <a:t> </a:t>
            </a:r>
            <a:r>
              <a:rPr lang="hu-HU" sz="2400" b="1" dirty="0" err="1"/>
              <a:t>Grading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Szemcsésség (</a:t>
            </a:r>
            <a:r>
              <a:rPr lang="hu-HU" sz="2400" b="1" dirty="0" err="1"/>
              <a:t>Grain</a:t>
            </a:r>
            <a:r>
              <a:rPr lang="hu-HU" sz="2400" b="1" dirty="0"/>
              <a:t>)</a:t>
            </a:r>
          </a:p>
          <a:p>
            <a:r>
              <a:rPr lang="hu-HU" sz="2400" b="1" dirty="0"/>
              <a:t>Lencse Torzítás (</a:t>
            </a:r>
            <a:r>
              <a:rPr lang="hu-HU" sz="2400" b="1" dirty="0" err="1"/>
              <a:t>Lens</a:t>
            </a:r>
            <a:r>
              <a:rPr lang="hu-HU" sz="2400" b="1" dirty="0"/>
              <a:t> </a:t>
            </a:r>
            <a:r>
              <a:rPr lang="hu-HU" sz="2400" b="1" dirty="0" err="1"/>
              <a:t>Distortion</a:t>
            </a:r>
            <a:r>
              <a:rPr lang="hu-HU" sz="2400" b="1" dirty="0"/>
              <a:t>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E623ED3-78E8-1C31-D187-009CEAA8E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54" y="422742"/>
            <a:ext cx="7186283" cy="393226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E889AD0-B67B-53CA-C1A6-9D734ED6B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4" y="422741"/>
            <a:ext cx="7163421" cy="3932261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D2797EF-F13B-94B5-A6B8-268E25A3A0E6}"/>
              </a:ext>
            </a:extLst>
          </p:cNvPr>
          <p:cNvSpPr txBox="1"/>
          <p:nvPr/>
        </p:nvSpPr>
        <p:spPr>
          <a:xfrm>
            <a:off x="8885225" y="5303520"/>
            <a:ext cx="158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+ </a:t>
            </a:r>
            <a:r>
              <a:rPr lang="hu-HU" sz="2400" b="1" dirty="0" err="1"/>
              <a:t>Vignette</a:t>
            </a:r>
            <a:endParaRPr 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16031133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A56C27-86F2-3F4B-4C5F-5AD70B5B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962" y="405842"/>
            <a:ext cx="5944340" cy="1325563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A játék műfaja, inspiráció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5CCBA38-05D6-3A8D-6616-385AF2BE4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1" y="1526959"/>
            <a:ext cx="3063680" cy="306368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EB6594F-FEA7-3377-BDFC-081B6336BFB7}"/>
              </a:ext>
            </a:extLst>
          </p:cNvPr>
          <p:cNvSpPr txBox="1"/>
          <p:nvPr/>
        </p:nvSpPr>
        <p:spPr>
          <a:xfrm>
            <a:off x="3502780" y="4732682"/>
            <a:ext cx="5737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>
                <a:solidFill>
                  <a:schemeClr val="bg1"/>
                </a:solidFill>
              </a:rPr>
              <a:t>A lényeges különbség e játék és az előzőek között, hogy ez egy „</a:t>
            </a:r>
            <a:r>
              <a:rPr lang="hu-HU" sz="1800" b="1" dirty="0" err="1">
                <a:solidFill>
                  <a:schemeClr val="bg1"/>
                </a:solidFill>
              </a:rPr>
              <a:t>Sandbox</a:t>
            </a:r>
            <a:r>
              <a:rPr lang="hu-HU" sz="1800" b="1" dirty="0">
                <a:solidFill>
                  <a:schemeClr val="bg1"/>
                </a:solidFill>
              </a:rPr>
              <a:t>” játék, vagyis a játékos teljesen testre szabhatja a játékmenet nehézségét.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44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Részecske Rendszer (</a:t>
            </a:r>
            <a:r>
              <a:rPr lang="hu-HU" sz="2800" b="1" dirty="0" err="1"/>
              <a:t>Particle</a:t>
            </a:r>
            <a:r>
              <a:rPr lang="hu-HU" sz="2800" b="1" dirty="0"/>
              <a:t>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DE53B6E-FCFD-6C6E-70B5-36C640DB7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" y="1157772"/>
            <a:ext cx="12048264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Részecske Rendszer (</a:t>
            </a:r>
            <a:r>
              <a:rPr lang="hu-HU" sz="2800" b="1" dirty="0" err="1"/>
              <a:t>Particle</a:t>
            </a:r>
            <a:r>
              <a:rPr lang="hu-HU" sz="2800" b="1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D4B660-E3F4-2E2F-BF3D-34D2AC787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9643"/>
            <a:ext cx="4869602" cy="29187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C7C3F13-74D7-577A-6B17-AC2E3953E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6" y="2876542"/>
            <a:ext cx="4473328" cy="3078747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898EE09E-06B6-AD6A-9BD1-7E99A5EFBFB4}"/>
              </a:ext>
            </a:extLst>
          </p:cNvPr>
          <p:cNvSpPr txBox="1"/>
          <p:nvPr/>
        </p:nvSpPr>
        <p:spPr>
          <a:xfrm>
            <a:off x="1226398" y="1652226"/>
            <a:ext cx="3044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err="1"/>
              <a:t>Unity</a:t>
            </a:r>
            <a:r>
              <a:rPr lang="hu-HU" sz="2400" b="1" dirty="0"/>
              <a:t> </a:t>
            </a:r>
            <a:r>
              <a:rPr lang="hu-HU" sz="2400" b="1" dirty="0" err="1"/>
              <a:t>Particle</a:t>
            </a:r>
            <a:r>
              <a:rPr lang="hu-HU" sz="2400" b="1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96560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Részecske Rendszer (</a:t>
            </a:r>
            <a:r>
              <a:rPr lang="hu-HU" sz="2800" b="1" dirty="0" err="1"/>
              <a:t>Particle</a:t>
            </a:r>
            <a:r>
              <a:rPr lang="hu-HU" sz="2800" b="1" dirty="0"/>
              <a:t>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A3EBEF2-B482-74BC-383B-C2A33029D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2" y="1325709"/>
            <a:ext cx="5479255" cy="393226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1E535A5-B245-4850-96F8-2903832E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31" y="2697358"/>
            <a:ext cx="4816257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Hangkezelés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BCAFECF-C1E0-FAFD-3256-0E6A13E20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8" y="1398027"/>
            <a:ext cx="4877223" cy="243861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61FD56CA-B52D-2FD8-F5C9-CFA15A122E4F}"/>
              </a:ext>
            </a:extLst>
          </p:cNvPr>
          <p:cNvSpPr txBox="1"/>
          <p:nvPr/>
        </p:nvSpPr>
        <p:spPr>
          <a:xfrm>
            <a:off x="6004341" y="1027204"/>
            <a:ext cx="4861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/>
              <a:t>Hangfájlok ingyenes online könyvtárakból származnak.</a:t>
            </a:r>
          </a:p>
          <a:p>
            <a:pPr algn="ctr"/>
            <a:endParaRPr lang="hu-HU" sz="2400" dirty="0"/>
          </a:p>
          <a:p>
            <a:pPr algn="ctr"/>
            <a:r>
              <a:rPr lang="hu-HU" sz="2400" dirty="0" err="1"/>
              <a:t>Unity</a:t>
            </a:r>
            <a:r>
              <a:rPr lang="hu-HU" sz="2400" dirty="0"/>
              <a:t> 3D </a:t>
            </a:r>
            <a:r>
              <a:rPr lang="hu-HU" sz="2400" dirty="0" err="1"/>
              <a:t>Sound</a:t>
            </a:r>
            <a:r>
              <a:rPr lang="hu-HU" sz="2400" dirty="0"/>
              <a:t> System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21293E57-AFB2-985C-B939-3253756D7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6864"/>
            <a:ext cx="5044877" cy="374174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1577577-4CA8-148F-4962-4DEA57385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8" y="2566381"/>
            <a:ext cx="4961050" cy="377222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1194842-552C-715F-E739-0141E0B3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" y="2718781"/>
            <a:ext cx="4961050" cy="377222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B94BB1C-8336-B566-A557-F5A7B1C69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8" y="2871181"/>
            <a:ext cx="4961050" cy="377222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4166DDB-1DB2-6FD5-111D-D59E2E83E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88" y="3023581"/>
            <a:ext cx="4961050" cy="3772227"/>
          </a:xfrm>
          <a:prstGeom prst="rect">
            <a:avLst/>
          </a:prstGeom>
        </p:spPr>
      </p:pic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97297425-FF7A-DB12-1939-44AE00C44DD4}"/>
              </a:ext>
            </a:extLst>
          </p:cNvPr>
          <p:cNvCxnSpPr>
            <a:cxnSpLocks/>
          </p:cNvCxnSpPr>
          <p:nvPr/>
        </p:nvCxnSpPr>
        <p:spPr>
          <a:xfrm flipV="1">
            <a:off x="2697480" y="1783080"/>
            <a:ext cx="0" cy="935701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99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A kód a játék mögött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1FD56CA-B52D-2FD8-F5C9-CFA15A122E4F}"/>
              </a:ext>
            </a:extLst>
          </p:cNvPr>
          <p:cNvSpPr txBox="1"/>
          <p:nvPr/>
        </p:nvSpPr>
        <p:spPr>
          <a:xfrm>
            <a:off x="568740" y="1088164"/>
            <a:ext cx="5252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A játék C#-ot használ. A nyelv jól implementálva van a </a:t>
            </a:r>
            <a:r>
              <a:rPr lang="hu-HU" sz="2400" dirty="0" err="1"/>
              <a:t>Unity</a:t>
            </a:r>
            <a:r>
              <a:rPr lang="hu-HU" sz="2400" dirty="0"/>
              <a:t> </a:t>
            </a:r>
            <a:r>
              <a:rPr lang="hu-HU" sz="2400" dirty="0" err="1"/>
              <a:t>Engine</a:t>
            </a:r>
            <a:r>
              <a:rPr lang="hu-HU" sz="2400" dirty="0"/>
              <a:t>-be, és lehetőséget ad számos a játékmotorban lévő funkció kezelésére.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A8371A2-A0BA-3377-A875-CC654ABC2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81" y="3429000"/>
            <a:ext cx="9662997" cy="269009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70FF4AC-1085-D5AF-9A19-1CEBA2A69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805" y1="41406" x2="35156" y2="41992"/>
                        <a14:foregroundMark x1="35742" y1="47070" x2="27930" y2="47656"/>
                        <a14:foregroundMark x1="35156" y1="51758" x2="53711" y2="60352"/>
                        <a14:foregroundMark x1="53711" y1="60352" x2="58008" y2="56836"/>
                        <a14:foregroundMark x1="58203" y1="59180" x2="41602" y2="61328"/>
                        <a14:foregroundMark x1="41602" y1="61328" x2="37500" y2="58008"/>
                        <a14:foregroundMark x1="39258" y1="56641" x2="48047" y2="58594"/>
                        <a14:foregroundMark x1="59570" y1="43164" x2="44922" y2="39258"/>
                        <a14:foregroundMark x1="44922" y1="39258" x2="44727" y2="39648"/>
                        <a14:foregroundMark x1="61914" y1="57813" x2="45703" y2="64648"/>
                        <a14:foregroundMark x1="45703" y1="64648" x2="43164" y2="64453"/>
                        <a14:foregroundMark x1="47852" y1="35352" x2="59375" y2="40820"/>
                        <a14:foregroundMark x1="67969" y1="46289" x2="66211" y2="48047"/>
                        <a14:foregroundMark x1="68945" y1="50000" x2="71094" y2="474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6640" y="110234"/>
            <a:ext cx="3525520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41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A kód a játék mögött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6A5E505-40F9-EC7C-FAA8-D844CEC2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0" y="304800"/>
            <a:ext cx="3116850" cy="6378493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4CFEEE8D-5C0C-E7F3-2536-093BC6D079EE}"/>
              </a:ext>
            </a:extLst>
          </p:cNvPr>
          <p:cNvCxnSpPr>
            <a:cxnSpLocks/>
          </p:cNvCxnSpPr>
          <p:nvPr/>
        </p:nvCxnSpPr>
        <p:spPr>
          <a:xfrm flipH="1">
            <a:off x="4132580" y="3550920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DC100A3-CD61-6FE1-7CF0-A5A3950D3C33}"/>
              </a:ext>
            </a:extLst>
          </p:cNvPr>
          <p:cNvSpPr txBox="1"/>
          <p:nvPr/>
        </p:nvSpPr>
        <p:spPr>
          <a:xfrm>
            <a:off x="6522720" y="3386324"/>
            <a:ext cx="486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Változók és globális referenciák </a:t>
            </a:r>
            <a:r>
              <a:rPr lang="hu-HU" dirty="0" err="1"/>
              <a:t>GameObject-ekre</a:t>
            </a:r>
            <a:r>
              <a:rPr lang="hu-HU" dirty="0"/>
              <a:t>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2A09CA5-F0F9-EAD0-2AAD-0525EB688AD5}"/>
              </a:ext>
            </a:extLst>
          </p:cNvPr>
          <p:cNvSpPr txBox="1"/>
          <p:nvPr/>
        </p:nvSpPr>
        <p:spPr>
          <a:xfrm>
            <a:off x="5337009" y="1727804"/>
            <a:ext cx="174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 err="1"/>
              <a:t>Flashlight</a:t>
            </a:r>
            <a:r>
              <a:rPr lang="hu-HU" sz="2400" b="1" dirty="0" err="1"/>
              <a:t>.cs</a:t>
            </a:r>
            <a:endParaRPr 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4285734705"/>
      </p:ext>
    </p:extLst>
  </p:cSld>
  <p:clrMapOvr>
    <a:masterClrMapping/>
  </p:clrMapOvr>
  <p:transition spd="slow">
    <p:wheel spokes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A kód a játék mögött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DC100A3-CD61-6FE1-7CF0-A5A3950D3C33}"/>
              </a:ext>
            </a:extLst>
          </p:cNvPr>
          <p:cNvSpPr txBox="1"/>
          <p:nvPr/>
        </p:nvSpPr>
        <p:spPr>
          <a:xfrm>
            <a:off x="6096000" y="1608324"/>
            <a:ext cx="55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Áram fogyasztásáért és az idő méréséért felelős függvény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2DCE815-2E3D-DA19-E9DD-45328CF62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093"/>
            <a:ext cx="4366638" cy="6309907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4CFEEE8D-5C0C-E7F3-2536-093BC6D079EE}"/>
              </a:ext>
            </a:extLst>
          </p:cNvPr>
          <p:cNvCxnSpPr>
            <a:cxnSpLocks/>
          </p:cNvCxnSpPr>
          <p:nvPr/>
        </p:nvCxnSpPr>
        <p:spPr>
          <a:xfrm flipH="1">
            <a:off x="3665220" y="1792990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FB6131DE-A0C2-2B8E-0BC8-088CE7A3B13C}"/>
              </a:ext>
            </a:extLst>
          </p:cNvPr>
          <p:cNvCxnSpPr>
            <a:cxnSpLocks/>
          </p:cNvCxnSpPr>
          <p:nvPr/>
        </p:nvCxnSpPr>
        <p:spPr>
          <a:xfrm flipH="1">
            <a:off x="3583940" y="3667236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35778BD4-C851-FAD5-AC46-09FC60739C23}"/>
              </a:ext>
            </a:extLst>
          </p:cNvPr>
          <p:cNvSpPr txBox="1"/>
          <p:nvPr/>
        </p:nvSpPr>
        <p:spPr>
          <a:xfrm>
            <a:off x="6095999" y="3429000"/>
            <a:ext cx="5541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optimalizálásnál is említett feleslegesen </a:t>
            </a:r>
            <a:r>
              <a:rPr lang="hu-HU" dirty="0" err="1"/>
              <a:t>renderelő</a:t>
            </a:r>
            <a:r>
              <a:rPr lang="hu-HU" dirty="0"/>
              <a:t> kamerákat és világító lámpákat lekapcsoló függvény.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E9F3566-655B-486E-1162-CA85B32EDEE3}"/>
              </a:ext>
            </a:extLst>
          </p:cNvPr>
          <p:cNvCxnSpPr>
            <a:cxnSpLocks/>
          </p:cNvCxnSpPr>
          <p:nvPr/>
        </p:nvCxnSpPr>
        <p:spPr>
          <a:xfrm flipH="1">
            <a:off x="3583940" y="5922756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57CF5CF-F3FB-97BD-9D0C-7B704C689122}"/>
              </a:ext>
            </a:extLst>
          </p:cNvPr>
          <p:cNvSpPr txBox="1"/>
          <p:nvPr/>
        </p:nvSpPr>
        <p:spPr>
          <a:xfrm>
            <a:off x="6095999" y="5738090"/>
            <a:ext cx="332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generátor lámpáit frissítő kód</a:t>
            </a:r>
          </a:p>
        </p:txBody>
      </p:sp>
    </p:spTree>
    <p:extLst>
      <p:ext uri="{BB962C8B-B14F-4D97-AF65-F5344CB8AC3E}">
        <p14:creationId xmlns:p14="http://schemas.microsoft.com/office/powerpoint/2010/main" val="516848174"/>
      </p:ext>
    </p:extLst>
  </p:cSld>
  <p:clrMapOvr>
    <a:masterClrMapping/>
  </p:clrMapOvr>
  <p:transition spd="slow">
    <p:wheel spokes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A kód a játék mögött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DC100A3-CD61-6FE1-7CF0-A5A3950D3C33}"/>
              </a:ext>
            </a:extLst>
          </p:cNvPr>
          <p:cNvSpPr txBox="1"/>
          <p:nvPr/>
        </p:nvSpPr>
        <p:spPr>
          <a:xfrm>
            <a:off x="5934007" y="1015865"/>
            <a:ext cx="118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Asztal ütés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5778BD4-C851-FAD5-AC46-09FC60739C23}"/>
              </a:ext>
            </a:extLst>
          </p:cNvPr>
          <p:cNvSpPr txBox="1"/>
          <p:nvPr/>
        </p:nvSpPr>
        <p:spPr>
          <a:xfrm>
            <a:off x="5934007" y="2321582"/>
            <a:ext cx="554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Számítógép ki/bekapcsolás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57CF5CF-F3FB-97BD-9D0C-7B704C689122}"/>
              </a:ext>
            </a:extLst>
          </p:cNvPr>
          <p:cNvSpPr txBox="1"/>
          <p:nvPr/>
        </p:nvSpPr>
        <p:spPr>
          <a:xfrm>
            <a:off x="5934007" y="4019264"/>
            <a:ext cx="332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Hang „</a:t>
            </a:r>
            <a:r>
              <a:rPr lang="hu-HU" dirty="0" err="1"/>
              <a:t>Decoy</a:t>
            </a:r>
            <a:r>
              <a:rPr lang="hu-HU" dirty="0"/>
              <a:t>” használata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18EE764-A4B5-FD70-0ED1-636FDF8B5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8" y="331736"/>
            <a:ext cx="3955123" cy="6279424"/>
          </a:xfrm>
          <a:prstGeom prst="rect">
            <a:avLst/>
          </a:prstGeom>
        </p:spPr>
      </p:pic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4821B785-A106-32E5-83F1-24363A9FF087}"/>
              </a:ext>
            </a:extLst>
          </p:cNvPr>
          <p:cNvCxnSpPr>
            <a:cxnSpLocks/>
          </p:cNvCxnSpPr>
          <p:nvPr/>
        </p:nvCxnSpPr>
        <p:spPr>
          <a:xfrm flipH="1" flipV="1">
            <a:off x="3665220" y="828020"/>
            <a:ext cx="2053590" cy="37569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2FE48386-A1A3-ED4E-9C13-C508F189D258}"/>
              </a:ext>
            </a:extLst>
          </p:cNvPr>
          <p:cNvCxnSpPr>
            <a:cxnSpLocks/>
          </p:cNvCxnSpPr>
          <p:nvPr/>
        </p:nvCxnSpPr>
        <p:spPr>
          <a:xfrm flipH="1">
            <a:off x="3643630" y="2506248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84432D7E-9E96-1F3C-1F9E-6BA55E85AC9F}"/>
              </a:ext>
            </a:extLst>
          </p:cNvPr>
          <p:cNvCxnSpPr>
            <a:cxnSpLocks/>
          </p:cNvCxnSpPr>
          <p:nvPr/>
        </p:nvCxnSpPr>
        <p:spPr>
          <a:xfrm flipH="1">
            <a:off x="3665220" y="4203930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BDEA14A5-D041-C924-6F02-52010327A307}"/>
              </a:ext>
            </a:extLst>
          </p:cNvPr>
          <p:cNvCxnSpPr>
            <a:cxnSpLocks/>
          </p:cNvCxnSpPr>
          <p:nvPr/>
        </p:nvCxnSpPr>
        <p:spPr>
          <a:xfrm flipH="1">
            <a:off x="3643630" y="6042890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52A341B-602E-4769-9C10-7AB6CAE94E0A}"/>
              </a:ext>
            </a:extLst>
          </p:cNvPr>
          <p:cNvSpPr txBox="1"/>
          <p:nvPr/>
        </p:nvSpPr>
        <p:spPr>
          <a:xfrm>
            <a:off x="5934007" y="5818681"/>
            <a:ext cx="332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a főmenübe</a:t>
            </a:r>
          </a:p>
        </p:txBody>
      </p:sp>
    </p:spTree>
    <p:extLst>
      <p:ext uri="{BB962C8B-B14F-4D97-AF65-F5344CB8AC3E}">
        <p14:creationId xmlns:p14="http://schemas.microsoft.com/office/powerpoint/2010/main" val="251923900"/>
      </p:ext>
    </p:extLst>
  </p:cSld>
  <p:clrMapOvr>
    <a:masterClrMapping/>
  </p:clrMapOvr>
  <p:transition spd="slow">
    <p:wheel spokes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651AE83-FB9A-6B56-E42E-338B09FCE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5" y="680475"/>
            <a:ext cx="3574090" cy="563928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A kód a játék mögött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DC100A3-CD61-6FE1-7CF0-A5A3950D3C33}"/>
              </a:ext>
            </a:extLst>
          </p:cNvPr>
          <p:cNvSpPr txBox="1"/>
          <p:nvPr/>
        </p:nvSpPr>
        <p:spPr>
          <a:xfrm>
            <a:off x="5934007" y="120053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Zseblámpa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5778BD4-C851-FAD5-AC46-09FC60739C23}"/>
              </a:ext>
            </a:extLst>
          </p:cNvPr>
          <p:cNvSpPr txBox="1"/>
          <p:nvPr/>
        </p:nvSpPr>
        <p:spPr>
          <a:xfrm>
            <a:off x="5934007" y="2153964"/>
            <a:ext cx="554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Kamerák elérése a NUMPAD-</a:t>
            </a:r>
            <a:r>
              <a:rPr lang="hu-HU" dirty="0" err="1"/>
              <a:t>ról</a:t>
            </a:r>
            <a:endParaRPr lang="hu-HU" dirty="0"/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4821B785-A106-32E5-83F1-24363A9FF087}"/>
              </a:ext>
            </a:extLst>
          </p:cNvPr>
          <p:cNvCxnSpPr>
            <a:cxnSpLocks/>
          </p:cNvCxnSpPr>
          <p:nvPr/>
        </p:nvCxnSpPr>
        <p:spPr>
          <a:xfrm flipH="1">
            <a:off x="3572510" y="1385197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2FE48386-A1A3-ED4E-9C13-C508F189D258}"/>
              </a:ext>
            </a:extLst>
          </p:cNvPr>
          <p:cNvCxnSpPr>
            <a:cxnSpLocks/>
          </p:cNvCxnSpPr>
          <p:nvPr/>
        </p:nvCxnSpPr>
        <p:spPr>
          <a:xfrm flipH="1">
            <a:off x="3643630" y="2338630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063849"/>
      </p:ext>
    </p:extLst>
  </p:cSld>
  <p:clrMapOvr>
    <a:masterClrMapping/>
  </p:clrMapOvr>
  <p:transition spd="slow">
    <p:wheel spokes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A kód a játék mögött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5778BD4-C851-FAD5-AC46-09FC60739C23}"/>
              </a:ext>
            </a:extLst>
          </p:cNvPr>
          <p:cNvSpPr txBox="1"/>
          <p:nvPr/>
        </p:nvSpPr>
        <p:spPr>
          <a:xfrm>
            <a:off x="5934007" y="2153964"/>
            <a:ext cx="554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Kamerák váltása a Q és E billentyűkkel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9FB4F1-E3CB-0723-DBDA-3865E5435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0" y="1297746"/>
            <a:ext cx="3688400" cy="4465707"/>
          </a:xfrm>
          <a:prstGeom prst="rect">
            <a:avLst/>
          </a:prstGeom>
        </p:spPr>
      </p:pic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2FE48386-A1A3-ED4E-9C13-C508F189D258}"/>
              </a:ext>
            </a:extLst>
          </p:cNvPr>
          <p:cNvCxnSpPr>
            <a:cxnSpLocks/>
          </p:cNvCxnSpPr>
          <p:nvPr/>
        </p:nvCxnSpPr>
        <p:spPr>
          <a:xfrm flipH="1">
            <a:off x="3643630" y="2338630"/>
            <a:ext cx="2075180" cy="0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42832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">
        <p:dissolve/>
      </p:transition>
    </mc:Choice>
    <mc:Fallback xmlns="">
      <p:transition spd="slow" advClick="0" advTm="300">
        <p:dissolv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Felhasználói Felület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5984BAF-34D7-A5B8-2599-DED2D9180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642" y="1638143"/>
            <a:ext cx="1935648" cy="358171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0546246-E08B-B507-8035-30C5671C2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10" y="1440006"/>
            <a:ext cx="6454699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9293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accent2">
                <a:lumMod val="40000"/>
                <a:lumOff val="60000"/>
              </a:schemeClr>
            </a:gs>
            <a:gs pos="59000">
              <a:schemeClr val="accent1">
                <a:lumMod val="40000"/>
                <a:lumOff val="60000"/>
              </a:schemeClr>
            </a:gs>
            <a:gs pos="0">
              <a:schemeClr val="bg1">
                <a:lumMod val="95000"/>
              </a:schemeClr>
            </a:gs>
            <a:gs pos="9000">
              <a:schemeClr val="accent1">
                <a:lumMod val="20000"/>
                <a:lumOff val="8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13578BF-98F4-DD2F-40FB-FD66C0FEB4E9}"/>
              </a:ext>
            </a:extLst>
          </p:cNvPr>
          <p:cNvSpPr txBox="1"/>
          <p:nvPr/>
        </p:nvSpPr>
        <p:spPr>
          <a:xfrm>
            <a:off x="3665220" y="30480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Záró Gondolatok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B352B4E-D544-DCCB-B1BA-34DBE14A5146}"/>
              </a:ext>
            </a:extLst>
          </p:cNvPr>
          <p:cNvSpPr txBox="1"/>
          <p:nvPr/>
        </p:nvSpPr>
        <p:spPr>
          <a:xfrm>
            <a:off x="670560" y="1040352"/>
            <a:ext cx="47650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dirty="0"/>
              <a:t>2. Projektem a </a:t>
            </a:r>
            <a:r>
              <a:rPr lang="hu-HU" sz="2000" dirty="0" err="1"/>
              <a:t>Unity</a:t>
            </a:r>
            <a:r>
              <a:rPr lang="hu-HU" sz="2000" dirty="0"/>
              <a:t> játékmotorban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150+ órát vett igénybe a létrehozása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Felhasználtam egyéb meg nem említett rendszereket is, például: navigációs háló, </a:t>
            </a:r>
            <a:r>
              <a:rPr lang="hu-HU" sz="2000" dirty="0" err="1"/>
              <a:t>ray-casting</a:t>
            </a:r>
            <a:r>
              <a:rPr lang="hu-HU" sz="2000" dirty="0"/>
              <a:t>.</a:t>
            </a:r>
          </a:p>
          <a:p>
            <a:endParaRPr lang="hu-HU" sz="2000" dirty="0"/>
          </a:p>
          <a:p>
            <a:r>
              <a:rPr lang="hu-HU" sz="2000" b="1" dirty="0"/>
              <a:t>Ha a játékot tovább fejleszteném, ezek kerülnének bele:</a:t>
            </a:r>
          </a:p>
          <a:p>
            <a:endParaRPr lang="hu-H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Kidolgozott oktató rész (</a:t>
            </a:r>
            <a:r>
              <a:rPr lang="hu-HU" sz="2000" dirty="0" err="1"/>
              <a:t>Tutorial</a:t>
            </a:r>
            <a:r>
              <a:rPr lang="hu-HU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További optimalizációk, például a játékos mögött lévő dolgok </a:t>
            </a:r>
            <a:r>
              <a:rPr lang="hu-HU" sz="2000" dirty="0" err="1"/>
              <a:t>renderelésének</a:t>
            </a:r>
            <a:r>
              <a:rPr lang="hu-HU" sz="2000" dirty="0"/>
              <a:t> megszüntetése, és LOD (</a:t>
            </a:r>
            <a:r>
              <a:rPr lang="hu-HU" sz="2000" dirty="0" err="1"/>
              <a:t>Level</a:t>
            </a:r>
            <a:r>
              <a:rPr lang="hu-HU" sz="2000" dirty="0"/>
              <a:t>-of-</a:t>
            </a:r>
            <a:r>
              <a:rPr lang="hu-HU" sz="2000" dirty="0" err="1"/>
              <a:t>detail</a:t>
            </a:r>
            <a:r>
              <a:rPr lang="hu-HU" sz="2000" dirty="0"/>
              <a:t>) funkciók implementálása.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Jobb minőségű hangeffektek keresése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Animációk élethűségének javítása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43383DFB-7041-8E1C-5848-06869DE50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48" y="1040352"/>
            <a:ext cx="3617151" cy="3617151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8E634D14-C5CC-ACE0-E509-F477555C47CF}"/>
              </a:ext>
            </a:extLst>
          </p:cNvPr>
          <p:cNvSpPr txBox="1"/>
          <p:nvPr/>
        </p:nvSpPr>
        <p:spPr>
          <a:xfrm>
            <a:off x="8097520" y="4700558"/>
            <a:ext cx="486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i="1" dirty="0"/>
              <a:t>A </a:t>
            </a:r>
            <a:r>
              <a:rPr lang="hu-HU" sz="1600" i="1" dirty="0" err="1"/>
              <a:t>Build</a:t>
            </a:r>
            <a:r>
              <a:rPr lang="hu-HU" sz="1600" i="1" dirty="0"/>
              <a:t> futtatható fájljához tartozó ikon</a:t>
            </a:r>
          </a:p>
        </p:txBody>
      </p:sp>
    </p:spTree>
    <p:extLst>
      <p:ext uri="{BB962C8B-B14F-4D97-AF65-F5344CB8AC3E}">
        <p14:creationId xmlns:p14="http://schemas.microsoft.com/office/powerpoint/2010/main" val="32064031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C4B7C0F-F965-C2D5-2537-1D775F10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28" y="601884"/>
            <a:ext cx="5654232" cy="56542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FD82258-1D2D-3556-77A1-FF9F2F56F451}"/>
              </a:ext>
            </a:extLst>
          </p:cNvPr>
          <p:cNvSpPr txBox="1"/>
          <p:nvPr/>
        </p:nvSpPr>
        <p:spPr>
          <a:xfrm>
            <a:off x="1788160" y="3556000"/>
            <a:ext cx="8615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>
                <a:solidFill>
                  <a:srgbClr val="FFC000"/>
                </a:solidFill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252957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CA890DD9-33E1-651A-B5FB-C0D61F70E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676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00">
        <p14:warp dir="in"/>
      </p:transition>
    </mc:Choice>
    <mc:Fallback xmlns="">
      <p:transition spd="slow" advClick="0" advTm="2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Alapvető játékmenet, cél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BC9F4E-A5F7-0C98-1EF9-FB9C3680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88" y="4206368"/>
            <a:ext cx="3982375" cy="2286507"/>
          </a:xfrm>
        </p:spPr>
        <p:txBody>
          <a:bodyPr>
            <a:normAutofit/>
          </a:bodyPr>
          <a:lstStyle/>
          <a:p>
            <a:r>
              <a:rPr lang="hu-HU" b="1" u="sng" dirty="0">
                <a:solidFill>
                  <a:schemeClr val="bg1"/>
                </a:solidFill>
              </a:rPr>
              <a:t>Kamerák kezelése</a:t>
            </a:r>
          </a:p>
          <a:p>
            <a:r>
              <a:rPr lang="hu-HU" dirty="0">
                <a:solidFill>
                  <a:schemeClr val="bg1"/>
                </a:solidFill>
              </a:rPr>
              <a:t>Energia-menedzsment</a:t>
            </a:r>
          </a:p>
          <a:p>
            <a:r>
              <a:rPr lang="hu-HU" dirty="0">
                <a:solidFill>
                  <a:schemeClr val="bg1"/>
                </a:solidFill>
              </a:rPr>
              <a:t>Ellenfelek távoltartása</a:t>
            </a:r>
          </a:p>
          <a:p>
            <a:r>
              <a:rPr lang="hu-HU" dirty="0">
                <a:solidFill>
                  <a:schemeClr val="bg1"/>
                </a:solidFill>
              </a:rPr>
              <a:t>Túlélés megadott ideig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AF7CE7-19DF-3A5E-8450-5548A1EB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79" y="1917575"/>
            <a:ext cx="7503233" cy="396572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CB7D57A-DA5F-F551-A15C-8E4CB9DD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22" y="1438181"/>
            <a:ext cx="3678906" cy="26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5D512-AC81-7CFE-B842-6128FC4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6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+mn-lt"/>
              </a:rPr>
              <a:t>Alapvető játékmenet, cél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BC9F4E-A5F7-0C98-1EF9-FB9C3680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88" y="4206368"/>
            <a:ext cx="3982375" cy="228650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Kamerák kezelése</a:t>
            </a:r>
            <a:endParaRPr lang="hu-HU" b="1" dirty="0">
              <a:solidFill>
                <a:schemeClr val="bg1"/>
              </a:solidFill>
            </a:endParaRPr>
          </a:p>
          <a:p>
            <a:r>
              <a:rPr lang="hu-HU" b="1" u="sng" dirty="0">
                <a:solidFill>
                  <a:schemeClr val="bg1"/>
                </a:solidFill>
              </a:rPr>
              <a:t>Energia-menedzsment</a:t>
            </a:r>
          </a:p>
          <a:p>
            <a:r>
              <a:rPr lang="hu-HU" dirty="0">
                <a:solidFill>
                  <a:schemeClr val="bg1"/>
                </a:solidFill>
              </a:rPr>
              <a:t>Ellenfelek távoltartása</a:t>
            </a:r>
          </a:p>
          <a:p>
            <a:r>
              <a:rPr lang="hu-HU" dirty="0">
                <a:solidFill>
                  <a:schemeClr val="bg1"/>
                </a:solidFill>
              </a:rPr>
              <a:t>Túlélés megadott ideig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13C3DE8-3CE6-5F9B-C30D-3C09CB4D2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63" y="1549917"/>
            <a:ext cx="7759083" cy="3758165"/>
          </a:xfrm>
          <a:prstGeom prst="rect">
            <a:avLst/>
          </a:prstGeom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7A12B797-475C-5F8D-6E91-0227FEE12946}"/>
              </a:ext>
            </a:extLst>
          </p:cNvPr>
          <p:cNvCxnSpPr/>
          <p:nvPr/>
        </p:nvCxnSpPr>
        <p:spPr>
          <a:xfrm flipV="1">
            <a:off x="4864963" y="3551068"/>
            <a:ext cx="0" cy="2015231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490522E6-0EC2-A972-8C70-0CE0FCC384CC}"/>
              </a:ext>
            </a:extLst>
          </p:cNvPr>
          <p:cNvCxnSpPr>
            <a:cxnSpLocks/>
          </p:cNvCxnSpPr>
          <p:nvPr/>
        </p:nvCxnSpPr>
        <p:spPr>
          <a:xfrm flipV="1">
            <a:off x="6096000" y="3331345"/>
            <a:ext cx="0" cy="2234954"/>
          </a:xfrm>
          <a:prstGeom prst="straightConnector1">
            <a:avLst/>
          </a:prstGeom>
          <a:ln w="76200" cap="flat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artalom helye 2">
            <a:extLst>
              <a:ext uri="{FF2B5EF4-FFF2-40B4-BE49-F238E27FC236}">
                <a16:creationId xmlns:a16="http://schemas.microsoft.com/office/drawing/2014/main" id="{94D8FE2C-5F5D-9E83-B44C-2327AF8A7ED0}"/>
              </a:ext>
            </a:extLst>
          </p:cNvPr>
          <p:cNvSpPr txBox="1">
            <a:spLocks/>
          </p:cNvSpPr>
          <p:nvPr/>
        </p:nvSpPr>
        <p:spPr>
          <a:xfrm>
            <a:off x="4546787" y="5673144"/>
            <a:ext cx="636351" cy="512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000" b="1" dirty="0">
                <a:solidFill>
                  <a:srgbClr val="FF0000"/>
                </a:solidFill>
              </a:rPr>
              <a:t>20%</a:t>
            </a:r>
          </a:p>
        </p:txBody>
      </p:sp>
      <p:sp>
        <p:nvSpPr>
          <p:cNvPr id="16" name="Tartalom helye 2">
            <a:extLst>
              <a:ext uri="{FF2B5EF4-FFF2-40B4-BE49-F238E27FC236}">
                <a16:creationId xmlns:a16="http://schemas.microsoft.com/office/drawing/2014/main" id="{9CD2A203-B000-3AA2-895D-3553F065D64A}"/>
              </a:ext>
            </a:extLst>
          </p:cNvPr>
          <p:cNvSpPr txBox="1">
            <a:spLocks/>
          </p:cNvSpPr>
          <p:nvPr/>
        </p:nvSpPr>
        <p:spPr>
          <a:xfrm>
            <a:off x="5726807" y="5673144"/>
            <a:ext cx="738385" cy="512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000" b="1" dirty="0">
                <a:solidFill>
                  <a:srgbClr val="FF0000"/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81756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1072</Words>
  <Application>Microsoft Office PowerPoint</Application>
  <PresentationFormat>Szélesvásznú</PresentationFormat>
  <Paragraphs>199</Paragraphs>
  <Slides>62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Office-téma</vt:lpstr>
      <vt:lpstr>Russel’s Restaurant</vt:lpstr>
      <vt:lpstr>A játék műfaja, inspiráció</vt:lpstr>
      <vt:lpstr>A játék műfaja, inspiráció</vt:lpstr>
      <vt:lpstr>A játék műfaja, inspiráció</vt:lpstr>
      <vt:lpstr>A játék műfaja, inspiráció</vt:lpstr>
      <vt:lpstr>PowerPoint-bemutató</vt:lpstr>
      <vt:lpstr>PowerPoint-bemutató</vt:lpstr>
      <vt:lpstr>Alapvető játékmenet, cél</vt:lpstr>
      <vt:lpstr>Alapvető játékmenet, cél</vt:lpstr>
      <vt:lpstr>Alapvető játékmenet, cél</vt:lpstr>
      <vt:lpstr>Alapvető játékmenet, cél</vt:lpstr>
      <vt:lpstr>Főmenü, Beállítások, Játékkezdés</vt:lpstr>
      <vt:lpstr>Főmenü, Beállítások, Játékkezdés</vt:lpstr>
      <vt:lpstr>Főmenü, Beállítások, Játékkezdés</vt:lpstr>
      <vt:lpstr>Főmenü, Beállítások, Játékkezdés</vt:lpstr>
      <vt:lpstr>Főmenü, Beállítások, Játékkezdés</vt:lpstr>
      <vt:lpstr>Főmenü, Beállítások, Játékkezdés</vt:lpstr>
      <vt:lpstr>Főmenü, Beállítások, Játékkezdés</vt:lpstr>
      <vt:lpstr>Főmenü, Beállítások, Játékkezdés</vt:lpstr>
      <vt:lpstr>A játék vége</vt:lpstr>
      <vt:lpstr>A program létrehozása</vt:lpstr>
      <vt:lpstr>PowerPoint-bemutató</vt:lpstr>
      <vt:lpstr>PowerPoint-bemutató</vt:lpstr>
      <vt:lpstr>PowerPoint-bemutató</vt:lpstr>
      <vt:lpstr>PowerPoint-bemutató</vt:lpstr>
      <vt:lpstr>Külső forrásból származó modellek és textúrák:  A Unity Asset Store</vt:lpstr>
      <vt:lpstr>Külső forrásból származó modellek és textúrák:  A Unity Asset Store</vt:lpstr>
      <vt:lpstr>Optimalizáció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Russel’s Restaurant</dc:title>
  <dc:creator>Ákos Tárkányi</dc:creator>
  <cp:lastModifiedBy>Ákos Tárkányi</cp:lastModifiedBy>
  <cp:revision>227</cp:revision>
  <dcterms:created xsi:type="dcterms:W3CDTF">2024-05-18T09:10:14Z</dcterms:created>
  <dcterms:modified xsi:type="dcterms:W3CDTF">2024-05-19T10:08:59Z</dcterms:modified>
</cp:coreProperties>
</file>